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s/slide2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2.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23.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2.xml" ContentType="application/vnd.openxmlformats-officedocument.presentationml.slideMaster+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28" r:id="rId2"/>
  </p:sldMasterIdLst>
  <p:notesMasterIdLst>
    <p:notesMasterId r:id="rId42"/>
  </p:notesMasterIdLst>
  <p:handoutMasterIdLst>
    <p:handoutMasterId r:id="rId43"/>
  </p:handoutMasterIdLst>
  <p:sldIdLst>
    <p:sldId id="465" r:id="rId3"/>
    <p:sldId id="484" r:id="rId4"/>
    <p:sldId id="500" r:id="rId5"/>
    <p:sldId id="498" r:id="rId6"/>
    <p:sldId id="268" r:id="rId7"/>
    <p:sldId id="507" r:id="rId8"/>
    <p:sldId id="540" r:id="rId9"/>
    <p:sldId id="522" r:id="rId10"/>
    <p:sldId id="541" r:id="rId11"/>
    <p:sldId id="510" r:id="rId12"/>
    <p:sldId id="537" r:id="rId13"/>
    <p:sldId id="511" r:id="rId14"/>
    <p:sldId id="525" r:id="rId15"/>
    <p:sldId id="514" r:id="rId16"/>
    <p:sldId id="536" r:id="rId17"/>
    <p:sldId id="512" r:id="rId18"/>
    <p:sldId id="530" r:id="rId19"/>
    <p:sldId id="531" r:id="rId20"/>
    <p:sldId id="516" r:id="rId21"/>
    <p:sldId id="526" r:id="rId22"/>
    <p:sldId id="538" r:id="rId23"/>
    <p:sldId id="542" r:id="rId24"/>
    <p:sldId id="519" r:id="rId25"/>
    <p:sldId id="543" r:id="rId26"/>
    <p:sldId id="532" r:id="rId27"/>
    <p:sldId id="533" r:id="rId28"/>
    <p:sldId id="546" r:id="rId29"/>
    <p:sldId id="535" r:id="rId30"/>
    <p:sldId id="520" r:id="rId31"/>
    <p:sldId id="534" r:id="rId32"/>
    <p:sldId id="518" r:id="rId33"/>
    <p:sldId id="524" r:id="rId34"/>
    <p:sldId id="529" r:id="rId35"/>
    <p:sldId id="528" r:id="rId36"/>
    <p:sldId id="476" r:id="rId37"/>
    <p:sldId id="523" r:id="rId38"/>
    <p:sldId id="504" r:id="rId39"/>
    <p:sldId id="505" r:id="rId40"/>
    <p:sldId id="54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9">
          <p15:clr>
            <a:srgbClr val="A4A3A4"/>
          </p15:clr>
        </p15:guide>
        <p15:guide id="2" orient="horz" pos="890">
          <p15:clr>
            <a:srgbClr val="A4A3A4"/>
          </p15:clr>
        </p15:guide>
        <p15:guide id="3"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a:srgbClr val="00FA00"/>
    <a:srgbClr val="FF9300"/>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6" autoAdjust="0"/>
    <p:restoredTop sz="99388" autoAdjust="0"/>
  </p:normalViewPr>
  <p:slideViewPr>
    <p:cSldViewPr snapToGrid="0" snapToObjects="1">
      <p:cViewPr>
        <p:scale>
          <a:sx n="106" d="100"/>
          <a:sy n="106" d="100"/>
        </p:scale>
        <p:origin x="1064" y="312"/>
      </p:cViewPr>
      <p:guideLst>
        <p:guide orient="horz" pos="4059"/>
        <p:guide orient="horz" pos="890"/>
        <p:guide pos="288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8/8/18</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8/8/18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a:t>5</a:t>
            </a:r>
          </a:p>
        </p:txBody>
      </p:sp>
      <p:sp>
        <p:nvSpPr>
          <p:cNvPr id="4" name="Slide Number Placeholder 3"/>
          <p:cNvSpPr>
            <a:spLocks noGrp="1"/>
          </p:cNvSpPr>
          <p:nvPr>
            <p:ph type="sldNum" sz="quarter" idx="10"/>
          </p:nvPr>
        </p:nvSpPr>
        <p:spPr/>
        <p:txBody>
          <a:bodyPr/>
          <a:lstStyle/>
          <a:p>
            <a:fld id="{D389288A-BD78-EC48-81B6-C08E556E1607}" type="slidenum">
              <a:rPr lang="en-US" smtClean="0"/>
              <a:pPr/>
              <a:t>4</a:t>
            </a:fld>
            <a:endParaRPr lang="en-US" dirty="0"/>
          </a:p>
        </p:txBody>
      </p:sp>
    </p:spTree>
    <p:extLst>
      <p:ext uri="{BB962C8B-B14F-4D97-AF65-F5344CB8AC3E}">
        <p14:creationId xmlns:p14="http://schemas.microsoft.com/office/powerpoint/2010/main" val="235353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Spend 2 minutes here</a:t>
            </a:r>
          </a:p>
          <a:p>
            <a:endParaRPr lang="en-US" b="1" i="1" dirty="0"/>
          </a:p>
          <a:p>
            <a:r>
              <a:rPr lang="en-US" b="0" i="0" dirty="0"/>
              <a:t>Think of a mathematical programming language</a:t>
            </a:r>
          </a:p>
          <a:p>
            <a:r>
              <a:rPr lang="en-US" b="0" i="0" dirty="0"/>
              <a:t>Extension to include structures</a:t>
            </a:r>
          </a:p>
          <a:p>
            <a:r>
              <a:rPr lang="en-US" b="0" i="0" dirty="0"/>
              <a:t>Mix of quadratic programming language, a bit of general purpose language, and flavors of model finders: e.g., MIT’s Alloy, and Microsoft FORMULA (TODO: Find a good definition for these)</a:t>
            </a:r>
          </a:p>
          <a:p>
            <a:endParaRPr lang="en-US" b="0"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model finding tools and satisfiability checkers</a:t>
            </a:r>
          </a:p>
        </p:txBody>
      </p:sp>
      <p:sp>
        <p:nvSpPr>
          <p:cNvPr id="4" name="Slide Number Placeholder 3"/>
          <p:cNvSpPr>
            <a:spLocks noGrp="1"/>
          </p:cNvSpPr>
          <p:nvPr>
            <p:ph type="sldNum" sz="quarter" idx="10"/>
          </p:nvPr>
        </p:nvSpPr>
        <p:spPr/>
        <p:txBody>
          <a:bodyPr/>
          <a:lstStyle/>
          <a:p>
            <a:fld id="{D389288A-BD78-EC48-81B6-C08E556E1607}" type="slidenum">
              <a:rPr lang="en-US" smtClean="0"/>
              <a:pPr/>
              <a:t>5</a:t>
            </a:fld>
            <a:endParaRPr lang="en-US" dirty="0"/>
          </a:p>
        </p:txBody>
      </p:sp>
    </p:spTree>
    <p:extLst>
      <p:ext uri="{BB962C8B-B14F-4D97-AF65-F5344CB8AC3E}">
        <p14:creationId xmlns:p14="http://schemas.microsoft.com/office/powerpoint/2010/main" val="1340312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17</a:t>
            </a:r>
          </a:p>
          <a:p>
            <a:endParaRPr lang="en-US" b="1" i="1" dirty="0"/>
          </a:p>
          <a:p>
            <a:r>
              <a:rPr lang="en-US" dirty="0"/>
              <a:t> that </a:t>
            </a:r>
            <a:r>
              <a:rPr lang="en-US" b="1" dirty="0"/>
              <a:t>receive radio waves from the same astronomical object</a:t>
            </a:r>
          </a:p>
          <a:p>
            <a:r>
              <a:rPr lang="en-US" dirty="0"/>
              <a:t>Interesting</a:t>
            </a:r>
            <a:r>
              <a:rPr lang="en-US" baseline="0" dirty="0"/>
              <a:t> to observe, e.g., galaxies</a:t>
            </a:r>
          </a:p>
          <a:p>
            <a:r>
              <a:rPr lang="en-US" baseline="0" dirty="0"/>
              <a:t>Narrowed down to cluster of spacecraft acting as antennas in lower lunar orbit; all small spacecraft under 100 kilogram</a:t>
            </a:r>
          </a:p>
          <a:p>
            <a:endParaRPr lang="en-US" baseline="0" dirty="0"/>
          </a:p>
          <a:p>
            <a:r>
              <a:rPr lang="en-US" b="1" baseline="0" dirty="0"/>
              <a:t>Transition: </a:t>
            </a:r>
            <a:r>
              <a:rPr lang="en-US" b="0" baseline="0" dirty="0"/>
              <a:t>when first looking at the problem, seems fairly simple</a:t>
            </a:r>
            <a:endParaRPr lang="en-US" b="1"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7</a:t>
            </a:fld>
            <a:endParaRPr lang="en-US" dirty="0"/>
          </a:p>
        </p:txBody>
      </p:sp>
    </p:spTree>
    <p:extLst>
      <p:ext uri="{BB962C8B-B14F-4D97-AF65-F5344CB8AC3E}">
        <p14:creationId xmlns:p14="http://schemas.microsoft.com/office/powerpoint/2010/main" val="88454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17</a:t>
            </a:r>
          </a:p>
          <a:p>
            <a:endParaRPr lang="en-US" b="1" i="1" dirty="0"/>
          </a:p>
          <a:p>
            <a:r>
              <a:rPr lang="en-US" dirty="0"/>
              <a:t> that </a:t>
            </a:r>
            <a:r>
              <a:rPr lang="en-US" b="1" dirty="0"/>
              <a:t>receive radio waves from the same astronomical object</a:t>
            </a:r>
          </a:p>
          <a:p>
            <a:r>
              <a:rPr lang="en-US" dirty="0"/>
              <a:t>Interesting</a:t>
            </a:r>
            <a:r>
              <a:rPr lang="en-US" baseline="0" dirty="0"/>
              <a:t> to observe, e.g., galaxies</a:t>
            </a:r>
          </a:p>
          <a:p>
            <a:r>
              <a:rPr lang="en-US" baseline="0" dirty="0"/>
              <a:t>Narrowed down to cluster of spacecraft acting as antennas in lower lunar orbit; all small spacecraft under 100 kilogram</a:t>
            </a:r>
          </a:p>
          <a:p>
            <a:endParaRPr lang="en-US" baseline="0" dirty="0"/>
          </a:p>
          <a:p>
            <a:r>
              <a:rPr lang="en-US" b="1" baseline="0" dirty="0"/>
              <a:t>Transition: </a:t>
            </a:r>
            <a:r>
              <a:rPr lang="en-US" b="0" baseline="0" dirty="0"/>
              <a:t>when first looking at the problem, seems fairly simple</a:t>
            </a:r>
            <a:endParaRPr lang="en-US" b="1"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9</a:t>
            </a:fld>
            <a:endParaRPr lang="en-US" dirty="0"/>
          </a:p>
        </p:txBody>
      </p:sp>
    </p:spTree>
    <p:extLst>
      <p:ext uri="{BB962C8B-B14F-4D97-AF65-F5344CB8AC3E}">
        <p14:creationId xmlns:p14="http://schemas.microsoft.com/office/powerpoint/2010/main" val="193486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30</a:t>
            </a:fld>
            <a:endParaRPr lang="en-US" dirty="0"/>
          </a:p>
        </p:txBody>
      </p:sp>
    </p:spTree>
    <p:extLst>
      <p:ext uri="{BB962C8B-B14F-4D97-AF65-F5344CB8AC3E}">
        <p14:creationId xmlns:p14="http://schemas.microsoft.com/office/powerpoint/2010/main" val="683418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a:t>5</a:t>
            </a:r>
          </a:p>
        </p:txBody>
      </p:sp>
      <p:sp>
        <p:nvSpPr>
          <p:cNvPr id="4" name="Slide Number Placeholder 3"/>
          <p:cNvSpPr>
            <a:spLocks noGrp="1"/>
          </p:cNvSpPr>
          <p:nvPr>
            <p:ph type="sldNum" sz="quarter" idx="10"/>
          </p:nvPr>
        </p:nvSpPr>
        <p:spPr/>
        <p:txBody>
          <a:bodyPr/>
          <a:lstStyle/>
          <a:p>
            <a:fld id="{D389288A-BD78-EC48-81B6-C08E556E1607}" type="slidenum">
              <a:rPr lang="en-US" smtClean="0"/>
              <a:pPr/>
              <a:t>37</a:t>
            </a:fld>
            <a:endParaRPr lang="en-US" dirty="0"/>
          </a:p>
        </p:txBody>
      </p:sp>
    </p:spTree>
    <p:extLst>
      <p:ext uri="{BB962C8B-B14F-4D97-AF65-F5344CB8AC3E}">
        <p14:creationId xmlns:p14="http://schemas.microsoft.com/office/powerpoint/2010/main" val="100182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a:t>5</a:t>
            </a:r>
          </a:p>
        </p:txBody>
      </p:sp>
      <p:sp>
        <p:nvSpPr>
          <p:cNvPr id="4" name="Slide Number Placeholder 3"/>
          <p:cNvSpPr>
            <a:spLocks noGrp="1"/>
          </p:cNvSpPr>
          <p:nvPr>
            <p:ph type="sldNum" sz="quarter" idx="10"/>
          </p:nvPr>
        </p:nvSpPr>
        <p:spPr/>
        <p:txBody>
          <a:bodyPr/>
          <a:lstStyle/>
          <a:p>
            <a:fld id="{D389288A-BD78-EC48-81B6-C08E556E1607}" type="slidenum">
              <a:rPr lang="en-US" smtClean="0"/>
              <a:pPr/>
              <a:t>38</a:t>
            </a:fld>
            <a:endParaRPr lang="en-US" dirty="0"/>
          </a:p>
        </p:txBody>
      </p:sp>
    </p:spTree>
    <p:extLst>
      <p:ext uri="{BB962C8B-B14F-4D97-AF65-F5344CB8AC3E}">
        <p14:creationId xmlns:p14="http://schemas.microsoft.com/office/powerpoint/2010/main" val="3883624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sp>
        <p:nvSpPr>
          <p:cNvPr id="9" name="Text Placeholder 4"/>
          <p:cNvSpPr>
            <a:spLocks noGrp="1"/>
          </p:cNvSpPr>
          <p:nvPr>
            <p:ph type="body" sz="quarter" idx="3" hasCustomPrompt="1"/>
          </p:nvPr>
        </p:nvSpPr>
        <p:spPr>
          <a:xfrm>
            <a:off x="901224" y="2914151"/>
            <a:ext cx="7524221" cy="430183"/>
          </a:xfrm>
          <a:prstGeom prst="rect">
            <a:avLst/>
          </a:prstGeom>
        </p:spPr>
        <p:txBody>
          <a:bodyPr anchor="t"/>
          <a:lstStyle>
            <a:lvl1pPr marL="0" indent="0">
              <a:buNone/>
              <a:defRPr sz="2800" b="1"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1" name="Text Placeholder 20"/>
          <p:cNvSpPr>
            <a:spLocks noGrp="1"/>
          </p:cNvSpPr>
          <p:nvPr>
            <p:ph type="body" sz="quarter" idx="19" hasCustomPrompt="1"/>
          </p:nvPr>
        </p:nvSpPr>
        <p:spPr>
          <a:xfrm>
            <a:off x="912341" y="3493463"/>
            <a:ext cx="7498993" cy="1235772"/>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chemeClr val="tx1"/>
                </a:solidFill>
                <a:latin typeface="Arial"/>
                <a:cs typeface="Arial"/>
              </a:defRPr>
            </a:lvl1pPr>
          </a:lstStyle>
          <a:p>
            <a:pPr lvl="0"/>
            <a:r>
              <a:rPr lang="en-US" dirty="0"/>
              <a:t>Click to Edit Name(s) of Presenter(s), Directorate/Division and Date</a:t>
            </a:r>
          </a:p>
        </p:txBody>
      </p:sp>
      <p:pic>
        <p:nvPicPr>
          <p:cNvPr id="6" name="Picture 5"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6085" y="1739899"/>
            <a:ext cx="2027724" cy="1106031"/>
          </a:xfrm>
          <a:prstGeom prst="rect">
            <a:avLst/>
          </a:prstGeom>
        </p:spPr>
      </p:pic>
    </p:spTree>
    <p:extLst>
      <p:ext uri="{BB962C8B-B14F-4D97-AF65-F5344CB8AC3E}">
        <p14:creationId xmlns:p14="http://schemas.microsoft.com/office/powerpoint/2010/main" val="2506906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Text">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solidFill>
                  <a:srgbClr val="000000"/>
                </a:solidFill>
              </a:defRPr>
            </a:lvl1pPr>
          </a:lstStyle>
          <a:p>
            <a:pPr lvl="0"/>
            <a:r>
              <a:rPr lang="en-US" dirty="0"/>
              <a:t>Click to add text</a:t>
            </a:r>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8"/>
          </p:nvPr>
        </p:nvSpPr>
        <p:spPr/>
        <p:txBody>
          <a:bodyPr/>
          <a:lstStyle/>
          <a:p>
            <a:endParaRPr lang="en-US"/>
          </a:p>
        </p:txBody>
      </p:sp>
      <p:sp>
        <p:nvSpPr>
          <p:cNvPr id="4" name="Footer Placeholder 3"/>
          <p:cNvSpPr>
            <a:spLocks noGrp="1"/>
          </p:cNvSpPr>
          <p:nvPr>
            <p:ph type="ftr" sz="quarter" idx="19"/>
          </p:nvPr>
        </p:nvSpPr>
        <p:spPr/>
        <p:txBody>
          <a:bodyPr/>
          <a:lstStyle/>
          <a:p>
            <a:endParaRPr lang="en-US" dirty="0"/>
          </a:p>
        </p:txBody>
      </p:sp>
      <p:sp>
        <p:nvSpPr>
          <p:cNvPr id="5" name="Slide Number Placeholder 4"/>
          <p:cNvSpPr>
            <a:spLocks noGrp="1"/>
          </p:cNvSpPr>
          <p:nvPr>
            <p:ph type="sldNum" sz="quarter" idx="20"/>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43234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Subhead/Text">
    <p:spTree>
      <p:nvGrpSpPr>
        <p:cNvPr id="1" name=""/>
        <p:cNvGrpSpPr/>
        <p:nvPr/>
      </p:nvGrpSpPr>
      <p:grpSpPr>
        <a:xfrm>
          <a:off x="0" y="0"/>
          <a:ext cx="0" cy="0"/>
          <a:chOff x="0" y="0"/>
          <a:chExt cx="0" cy="0"/>
        </a:xfrm>
      </p:grpSpPr>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solidFill>
                  <a:srgbClr val="000000"/>
                </a:solidFill>
              </a:defRPr>
            </a:lvl1pPr>
          </a:lstStyle>
          <a:p>
            <a:pPr lvl="0"/>
            <a:r>
              <a:rPr lang="en-US" dirty="0"/>
              <a:t>Click to add text</a:t>
            </a:r>
          </a:p>
        </p:txBody>
      </p:sp>
      <p:pic>
        <p:nvPicPr>
          <p:cNvPr id="17" name="Picture 16"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8"/>
          </p:nvPr>
        </p:nvSpPr>
        <p:spPr/>
        <p:txBody>
          <a:bodyPr/>
          <a:lstStyle/>
          <a:p>
            <a:endParaRPr lang="en-US"/>
          </a:p>
        </p:txBody>
      </p:sp>
      <p:sp>
        <p:nvSpPr>
          <p:cNvPr id="4" name="Footer Placeholder 3"/>
          <p:cNvSpPr>
            <a:spLocks noGrp="1"/>
          </p:cNvSpPr>
          <p:nvPr>
            <p:ph type="ftr" sz="quarter" idx="19"/>
          </p:nvPr>
        </p:nvSpPr>
        <p:spPr/>
        <p:txBody>
          <a:bodyPr/>
          <a:lstStyle/>
          <a:p>
            <a:endParaRPr lang="en-US" dirty="0"/>
          </a:p>
        </p:txBody>
      </p:sp>
      <p:sp>
        <p:nvSpPr>
          <p:cNvPr id="5" name="Slide Number Placeholder 4"/>
          <p:cNvSpPr>
            <a:spLocks noGrp="1"/>
          </p:cNvSpPr>
          <p:nvPr>
            <p:ph type="sldNum" sz="quarter" idx="20"/>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883785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Content/Tex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solidFill>
                  <a:srgbClr val="000000"/>
                </a:solidFill>
              </a:defRPr>
            </a:lvl1pPr>
          </a:lstStyle>
          <a:p>
            <a:pPr lvl="0"/>
            <a:r>
              <a:rPr lang="en-US" dirty="0"/>
              <a:t>Click to add text</a:t>
            </a:r>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solidFill>
                  <a:srgbClr val="000000"/>
                </a:solidFill>
              </a:defRPr>
            </a:lvl1pPr>
          </a:lstStyle>
          <a:p>
            <a:pPr lvl="0"/>
            <a:r>
              <a:rPr lang="en-US" dirty="0"/>
              <a:t>Click to add content</a:t>
            </a:r>
          </a:p>
        </p:txBody>
      </p:sp>
      <p:pic>
        <p:nvPicPr>
          <p:cNvPr id="16" name="Picture 15"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21"/>
          </p:nvPr>
        </p:nvSpPr>
        <p:spPr/>
        <p:txBody>
          <a:bodyPr/>
          <a:lstStyle/>
          <a:p>
            <a:endParaRPr lang="en-US"/>
          </a:p>
        </p:txBody>
      </p:sp>
      <p:sp>
        <p:nvSpPr>
          <p:cNvPr id="4" name="Footer Placeholder 3"/>
          <p:cNvSpPr>
            <a:spLocks noGrp="1"/>
          </p:cNvSpPr>
          <p:nvPr>
            <p:ph type="ftr" sz="quarter" idx="22"/>
          </p:nvPr>
        </p:nvSpPr>
        <p:spPr/>
        <p:txBody>
          <a:bodyPr/>
          <a:lstStyle/>
          <a:p>
            <a:endParaRPr lang="en-US" dirty="0"/>
          </a:p>
        </p:txBody>
      </p:sp>
      <p:sp>
        <p:nvSpPr>
          <p:cNvPr id="6" name="Slide Number Placeholder 5"/>
          <p:cNvSpPr>
            <a:spLocks noGrp="1"/>
          </p:cNvSpPr>
          <p:nvPr>
            <p:ph type="sldNum" sz="quarter" idx="23"/>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2169355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Subhead/Content/Text">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solidFill>
                  <a:srgbClr val="000000"/>
                </a:solidFill>
              </a:defRPr>
            </a:lvl1pPr>
          </a:lstStyle>
          <a:p>
            <a:pPr lvl="0"/>
            <a:r>
              <a:rPr lang="en-US" dirty="0"/>
              <a:t>Click to add text</a:t>
            </a:r>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solidFill>
                  <a:srgbClr val="000000"/>
                </a:solidFill>
              </a:defRPr>
            </a:lvl1pPr>
          </a:lstStyle>
          <a:p>
            <a:pPr lvl="0"/>
            <a:r>
              <a:rPr lang="en-US" dirty="0"/>
              <a:t>Click to add content</a:t>
            </a:r>
          </a:p>
        </p:txBody>
      </p:sp>
      <p:pic>
        <p:nvPicPr>
          <p:cNvPr id="16" name="Picture 15"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21"/>
          </p:nvPr>
        </p:nvSpPr>
        <p:spPr/>
        <p:txBody>
          <a:bodyPr/>
          <a:lstStyle/>
          <a:p>
            <a:endParaRPr lang="en-US"/>
          </a:p>
        </p:txBody>
      </p:sp>
      <p:sp>
        <p:nvSpPr>
          <p:cNvPr id="4" name="Footer Placeholder 3"/>
          <p:cNvSpPr>
            <a:spLocks noGrp="1"/>
          </p:cNvSpPr>
          <p:nvPr>
            <p:ph type="ftr" sz="quarter" idx="22"/>
          </p:nvPr>
        </p:nvSpPr>
        <p:spPr/>
        <p:txBody>
          <a:bodyPr/>
          <a:lstStyle/>
          <a:p>
            <a:endParaRPr lang="en-US" dirty="0"/>
          </a:p>
        </p:txBody>
      </p:sp>
      <p:sp>
        <p:nvSpPr>
          <p:cNvPr id="6" name="Slide Number Placeholder 5"/>
          <p:cNvSpPr>
            <a:spLocks noGrp="1"/>
          </p:cNvSpPr>
          <p:nvPr>
            <p:ph type="sldNum" sz="quarter" idx="23"/>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624504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Conten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solidFill>
                  <a:srgbClr val="000000"/>
                </a:solidFill>
              </a:defRPr>
            </a:lvl1pPr>
          </a:lstStyle>
          <a:p>
            <a:pPr lvl="0"/>
            <a:r>
              <a:rPr lang="en-US" dirty="0"/>
              <a:t>Click to add content</a:t>
            </a:r>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9"/>
          </p:nvPr>
        </p:nvSpPr>
        <p:spPr/>
        <p:txBody>
          <a:bodyPr/>
          <a:lstStyle/>
          <a:p>
            <a:endParaRPr lang="en-US"/>
          </a:p>
        </p:txBody>
      </p:sp>
      <p:sp>
        <p:nvSpPr>
          <p:cNvPr id="4" name="Footer Placeholder 3"/>
          <p:cNvSpPr>
            <a:spLocks noGrp="1"/>
          </p:cNvSpPr>
          <p:nvPr>
            <p:ph type="ftr" sz="quarter" idx="20"/>
          </p:nvPr>
        </p:nvSpPr>
        <p:spPr/>
        <p:txBody>
          <a:bodyPr/>
          <a:lstStyle/>
          <a:p>
            <a:endParaRPr lang="en-US" dirty="0"/>
          </a:p>
        </p:txBody>
      </p:sp>
      <p:sp>
        <p:nvSpPr>
          <p:cNvPr id="5" name="Slide Number Placeholder 4"/>
          <p:cNvSpPr>
            <a:spLocks noGrp="1"/>
          </p:cNvSpPr>
          <p:nvPr>
            <p:ph type="sldNum" sz="quarter" idx="21"/>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918945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Subhead/Content">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solidFill>
                  <a:srgbClr val="000000"/>
                </a:solidFill>
              </a:defRPr>
            </a:lvl1pPr>
          </a:lstStyle>
          <a:p>
            <a:pPr lvl="0"/>
            <a:r>
              <a:rPr lang="en-US" dirty="0"/>
              <a:t>Click to add content</a:t>
            </a:r>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9"/>
          </p:nvPr>
        </p:nvSpPr>
        <p:spPr/>
        <p:txBody>
          <a:bodyPr/>
          <a:lstStyle/>
          <a:p>
            <a:endParaRPr lang="en-US"/>
          </a:p>
        </p:txBody>
      </p:sp>
      <p:sp>
        <p:nvSpPr>
          <p:cNvPr id="4" name="Footer Placeholder 3"/>
          <p:cNvSpPr>
            <a:spLocks noGrp="1"/>
          </p:cNvSpPr>
          <p:nvPr>
            <p:ph type="ftr" sz="quarter" idx="20"/>
          </p:nvPr>
        </p:nvSpPr>
        <p:spPr/>
        <p:txBody>
          <a:bodyPr/>
          <a:lstStyle/>
          <a:p>
            <a:endParaRPr lang="en-US" dirty="0"/>
          </a:p>
        </p:txBody>
      </p:sp>
      <p:sp>
        <p:nvSpPr>
          <p:cNvPr id="5" name="Slide Number Placeholder 4"/>
          <p:cNvSpPr>
            <a:spLocks noGrp="1"/>
          </p:cNvSpPr>
          <p:nvPr>
            <p:ph type="sldNum" sz="quarter" idx="21"/>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646947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Black Strip">
    <p:spTree>
      <p:nvGrpSpPr>
        <p:cNvPr id="1" name=""/>
        <p:cNvGrpSpPr/>
        <p:nvPr/>
      </p:nvGrpSpPr>
      <p:grpSpPr>
        <a:xfrm>
          <a:off x="0" y="0"/>
          <a:ext cx="0" cy="0"/>
          <a:chOff x="0" y="0"/>
          <a:chExt cx="0" cy="0"/>
        </a:xfrm>
      </p:grpSpPr>
      <p:sp>
        <p:nvSpPr>
          <p:cNvPr id="11" name="Rectangle 10"/>
          <p:cNvSpPr/>
          <p:nvPr userDrawn="1"/>
        </p:nvSpPr>
        <p:spPr>
          <a:xfrm>
            <a:off x="0" y="1419226"/>
            <a:ext cx="9144000" cy="50291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pic>
        <p:nvPicPr>
          <p:cNvPr id="20" name="Picture 19"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52174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Subhead/Black Strip">
    <p:spTree>
      <p:nvGrpSpPr>
        <p:cNvPr id="1" name=""/>
        <p:cNvGrpSpPr/>
        <p:nvPr/>
      </p:nvGrpSpPr>
      <p:grpSpPr>
        <a:xfrm>
          <a:off x="0" y="0"/>
          <a:ext cx="0" cy="0"/>
          <a:chOff x="0" y="0"/>
          <a:chExt cx="0" cy="0"/>
        </a:xfrm>
      </p:grpSpPr>
      <p:sp>
        <p:nvSpPr>
          <p:cNvPr id="11" name="Rectangle 10"/>
          <p:cNvSpPr/>
          <p:nvPr userDrawn="1"/>
        </p:nvSpPr>
        <p:spPr>
          <a:xfrm>
            <a:off x="0" y="1419226"/>
            <a:ext cx="9144000" cy="50291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5" name="Content Placeholder 3"/>
          <p:cNvSpPr>
            <a:spLocks noGrp="1"/>
          </p:cNvSpPr>
          <p:nvPr>
            <p:ph sz="quarter" idx="18" hasCustomPrompt="1"/>
          </p:nvPr>
        </p:nvSpPr>
        <p:spPr>
          <a:xfrm>
            <a:off x="1249363" y="2594882"/>
            <a:ext cx="6905851" cy="2603046"/>
          </a:xfrm>
          <a:prstGeom prst="rect">
            <a:avLst/>
          </a:prstGeom>
        </p:spPr>
        <p:txBody>
          <a:bodyPr vert="horz"/>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content</a:t>
            </a:r>
          </a:p>
        </p:txBody>
      </p:sp>
      <p:pic>
        <p:nvPicPr>
          <p:cNvPr id="20" name="Picture 19"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9"/>
          </p:nvPr>
        </p:nvSpPr>
        <p:spPr/>
        <p:txBody>
          <a:bodyPr/>
          <a:lstStyle/>
          <a:p>
            <a:endParaRPr lang="en-US"/>
          </a:p>
        </p:txBody>
      </p:sp>
      <p:sp>
        <p:nvSpPr>
          <p:cNvPr id="3" name="Footer Placeholder 2"/>
          <p:cNvSpPr>
            <a:spLocks noGrp="1"/>
          </p:cNvSpPr>
          <p:nvPr>
            <p:ph type="ftr" sz="quarter" idx="20"/>
          </p:nvPr>
        </p:nvSpPr>
        <p:spPr/>
        <p:txBody>
          <a:bodyPr/>
          <a:lstStyle/>
          <a:p>
            <a:endParaRPr lang="en-US" dirty="0"/>
          </a:p>
        </p:txBody>
      </p:sp>
      <p:sp>
        <p:nvSpPr>
          <p:cNvPr id="4" name="Slide Number Placeholder 3"/>
          <p:cNvSpPr>
            <a:spLocks noGrp="1"/>
          </p:cNvSpPr>
          <p:nvPr>
            <p:ph type="sldNum" sz="quarter" idx="21"/>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6130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pic>
        <p:nvPicPr>
          <p:cNvPr id="12" name="Picture 11"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4263465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3517099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Subhead w No Image">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915335" y="2914151"/>
            <a:ext cx="7524221" cy="430183"/>
          </a:xfrm>
          <a:prstGeom prst="rect">
            <a:avLst/>
          </a:prstGeom>
        </p:spPr>
        <p:txBody>
          <a:bodyPr anchor="t"/>
          <a:lstStyle>
            <a:lvl1pPr marL="0" indent="0">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6" name="Text Placeholder 20"/>
          <p:cNvSpPr>
            <a:spLocks noGrp="1"/>
          </p:cNvSpPr>
          <p:nvPr>
            <p:ph type="body" sz="quarter" idx="19" hasCustomPrompt="1"/>
          </p:nvPr>
        </p:nvSpPr>
        <p:spPr>
          <a:xfrm>
            <a:off x="926452" y="3377321"/>
            <a:ext cx="7498993" cy="312363"/>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1" baseline="0">
                <a:solidFill>
                  <a:srgbClr val="000000"/>
                </a:solidFill>
                <a:latin typeface="Arial"/>
                <a:cs typeface="Arial"/>
              </a:defRPr>
            </a:lvl1pPr>
          </a:lstStyle>
          <a:p>
            <a:pPr lvl="0"/>
            <a:r>
              <a:rPr lang="en-US" dirty="0"/>
              <a:t>Click to Edit Subhead</a:t>
            </a:r>
          </a:p>
        </p:txBody>
      </p:sp>
      <p:sp>
        <p:nvSpPr>
          <p:cNvPr id="7" name="Text Placeholder 20"/>
          <p:cNvSpPr>
            <a:spLocks noGrp="1"/>
          </p:cNvSpPr>
          <p:nvPr>
            <p:ph type="body" sz="quarter" idx="20" hasCustomPrompt="1"/>
          </p:nvPr>
        </p:nvSpPr>
        <p:spPr>
          <a:xfrm>
            <a:off x="926452" y="3829980"/>
            <a:ext cx="7498993" cy="1235772"/>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a:t>Click to Edit Name(s) of Presenter(s), Directorate/Division and Date</a:t>
            </a:r>
          </a:p>
        </p:txBody>
      </p:sp>
      <p:pic>
        <p:nvPicPr>
          <p:cNvPr id="9" name="Picture 8"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6085" y="1739899"/>
            <a:ext cx="2027724" cy="1106031"/>
          </a:xfrm>
          <a:prstGeom prst="rect">
            <a:avLst/>
          </a:prstGeom>
        </p:spPr>
      </p:pic>
    </p:spTree>
    <p:extLst>
      <p:ext uri="{BB962C8B-B14F-4D97-AF65-F5344CB8AC3E}">
        <p14:creationId xmlns:p14="http://schemas.microsoft.com/office/powerpoint/2010/main" val="3989214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7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ver w Horizontal Image">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9" name="Text Placeholder 4"/>
          <p:cNvSpPr>
            <a:spLocks noGrp="1"/>
          </p:cNvSpPr>
          <p:nvPr>
            <p:ph type="body" sz="quarter" idx="3" hasCustomPrompt="1"/>
          </p:nvPr>
        </p:nvSpPr>
        <p:spPr>
          <a:xfrm>
            <a:off x="369198" y="5141017"/>
            <a:ext cx="7524221" cy="430183"/>
          </a:xfrm>
          <a:prstGeom prst="rect">
            <a:avLst/>
          </a:prstGeom>
        </p:spPr>
        <p:txBody>
          <a:bodyPr anchor="t"/>
          <a:lstStyle>
            <a:lvl1pPr marL="0" indent="0" algn="l">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380315" y="5619689"/>
            <a:ext cx="7498993" cy="804438"/>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a:t>Click to Edit Name(s) of Presenter(s), Directorate/Division and Date</a:t>
            </a:r>
          </a:p>
        </p:txBody>
      </p:sp>
      <p:pic>
        <p:nvPicPr>
          <p:cNvPr id="8" name="Picture 7"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4129" y="5561964"/>
            <a:ext cx="2027724" cy="1106031"/>
          </a:xfrm>
          <a:prstGeom prst="rect">
            <a:avLst/>
          </a:prstGeom>
        </p:spPr>
      </p:pic>
    </p:spTree>
    <p:extLst>
      <p:ext uri="{BB962C8B-B14F-4D97-AF65-F5344CB8AC3E}">
        <p14:creationId xmlns:p14="http://schemas.microsoft.com/office/powerpoint/2010/main" val="1501349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pic>
        <p:nvPicPr>
          <p:cNvPr id="5" name="Picture 4"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9397" y="2740308"/>
            <a:ext cx="2525207" cy="1377385"/>
          </a:xfrm>
          <a:prstGeom prst="rect">
            <a:avLst/>
          </a:prstGeom>
        </p:spPr>
      </p:pic>
    </p:spTree>
    <p:extLst>
      <p:ext uri="{BB962C8B-B14F-4D97-AF65-F5344CB8AC3E}">
        <p14:creationId xmlns:p14="http://schemas.microsoft.com/office/powerpoint/2010/main" val="2975766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w No Image">
    <p:spTree>
      <p:nvGrpSpPr>
        <p:cNvPr id="1" name=""/>
        <p:cNvGrpSpPr/>
        <p:nvPr/>
      </p:nvGrpSpPr>
      <p:grpSpPr>
        <a:xfrm>
          <a:off x="0" y="0"/>
          <a:ext cx="0" cy="0"/>
          <a:chOff x="0" y="0"/>
          <a:chExt cx="0" cy="0"/>
        </a:xfrm>
      </p:grpSpPr>
      <p:sp>
        <p:nvSpPr>
          <p:cNvPr id="9" name="Text Placeholder 4"/>
          <p:cNvSpPr>
            <a:spLocks noGrp="1"/>
          </p:cNvSpPr>
          <p:nvPr>
            <p:ph type="body" sz="quarter" idx="3" hasCustomPrompt="1"/>
          </p:nvPr>
        </p:nvSpPr>
        <p:spPr>
          <a:xfrm>
            <a:off x="901224" y="2914151"/>
            <a:ext cx="7524221" cy="430183"/>
          </a:xfrm>
          <a:prstGeom prst="rect">
            <a:avLst/>
          </a:prstGeom>
        </p:spPr>
        <p:txBody>
          <a:bodyPr anchor="t"/>
          <a:lstStyle>
            <a:lvl1pPr marL="0" indent="0">
              <a:buNone/>
              <a:defRPr sz="2800" b="1"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1" name="Text Placeholder 20"/>
          <p:cNvSpPr>
            <a:spLocks noGrp="1"/>
          </p:cNvSpPr>
          <p:nvPr>
            <p:ph type="body" sz="quarter" idx="19" hasCustomPrompt="1"/>
          </p:nvPr>
        </p:nvSpPr>
        <p:spPr>
          <a:xfrm>
            <a:off x="912341" y="3493463"/>
            <a:ext cx="7498993" cy="1235772"/>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chemeClr val="tx1"/>
                </a:solidFill>
                <a:latin typeface="Arial"/>
                <a:cs typeface="Arial"/>
              </a:defRPr>
            </a:lvl1pPr>
          </a:lstStyle>
          <a:p>
            <a:pPr lvl="0"/>
            <a:r>
              <a:rPr lang="en-US" dirty="0"/>
              <a:t>Click to Edit Name(s) of Presenter(s), Directorate/Division and Date</a:t>
            </a:r>
          </a:p>
        </p:txBody>
      </p:sp>
      <p:pic>
        <p:nvPicPr>
          <p:cNvPr id="6" name="Picture 5"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6085" y="1739899"/>
            <a:ext cx="2027724" cy="1106031"/>
          </a:xfrm>
          <a:prstGeom prst="rect">
            <a:avLst/>
          </a:prstGeom>
        </p:spPr>
      </p:pic>
    </p:spTree>
    <p:extLst>
      <p:ext uri="{BB962C8B-B14F-4D97-AF65-F5344CB8AC3E}">
        <p14:creationId xmlns:p14="http://schemas.microsoft.com/office/powerpoint/2010/main" val="1540594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9" name="Text Placeholder 4"/>
          <p:cNvSpPr>
            <a:spLocks noGrp="1"/>
          </p:cNvSpPr>
          <p:nvPr>
            <p:ph type="body" sz="quarter" idx="3" hasCustomPrompt="1"/>
          </p:nvPr>
        </p:nvSpPr>
        <p:spPr>
          <a:xfrm>
            <a:off x="369198" y="5141017"/>
            <a:ext cx="7524221" cy="430183"/>
          </a:xfrm>
          <a:prstGeom prst="rect">
            <a:avLst/>
          </a:prstGeom>
        </p:spPr>
        <p:txBody>
          <a:bodyPr anchor="t"/>
          <a:lstStyle>
            <a:lvl1pPr marL="0" indent="0" algn="l">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380315" y="5619689"/>
            <a:ext cx="7498993" cy="804438"/>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a:t>Click to Edit Name(s) of Presenter(s), Directorate/Division and Date</a:t>
            </a:r>
          </a:p>
        </p:txBody>
      </p:sp>
      <p:pic>
        <p:nvPicPr>
          <p:cNvPr id="8" name="Picture 7"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4129" y="5561964"/>
            <a:ext cx="2027724" cy="1106031"/>
          </a:xfrm>
          <a:prstGeom prst="rect">
            <a:avLst/>
          </a:prstGeom>
        </p:spPr>
      </p:pic>
    </p:spTree>
    <p:extLst>
      <p:ext uri="{BB962C8B-B14F-4D97-AF65-F5344CB8AC3E}">
        <p14:creationId xmlns:p14="http://schemas.microsoft.com/office/powerpoint/2010/main" val="381349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 Vertical Image">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0" y="0"/>
            <a:ext cx="5576455" cy="6858000"/>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7" name="Text Placeholder 4"/>
          <p:cNvSpPr>
            <a:spLocks noGrp="1"/>
          </p:cNvSpPr>
          <p:nvPr>
            <p:ph type="body" sz="quarter" idx="19" hasCustomPrompt="1"/>
          </p:nvPr>
        </p:nvSpPr>
        <p:spPr>
          <a:xfrm>
            <a:off x="5576456" y="1581728"/>
            <a:ext cx="3567543" cy="646546"/>
          </a:xfrm>
          <a:prstGeom prst="rect">
            <a:avLst/>
          </a:prstGeom>
        </p:spPr>
        <p:txBody>
          <a:bodyPr anchor="t"/>
          <a:lstStyle>
            <a:lvl1pPr marL="0" indent="0" algn="ctr">
              <a:lnSpc>
                <a:spcPct val="100000"/>
              </a:lnSpc>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Presentation Title</a:t>
            </a:r>
          </a:p>
        </p:txBody>
      </p:sp>
      <p:sp>
        <p:nvSpPr>
          <p:cNvPr id="8" name="Text Placeholder 20"/>
          <p:cNvSpPr>
            <a:spLocks noGrp="1"/>
          </p:cNvSpPr>
          <p:nvPr>
            <p:ph type="body" sz="quarter" idx="20" hasCustomPrompt="1"/>
          </p:nvPr>
        </p:nvSpPr>
        <p:spPr>
          <a:xfrm>
            <a:off x="5576455" y="2228082"/>
            <a:ext cx="3567543" cy="1000129"/>
          </a:xfrm>
          <a:prstGeom prst="rect">
            <a:avLst/>
          </a:prstGeom>
        </p:spPr>
        <p:txBody>
          <a:bodyPr>
            <a:noAutofit/>
          </a:bodyPr>
          <a:lstStyle>
            <a:lvl1pPr marL="0" marR="0" indent="0" algn="ctr"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a:t>Click to Edit Name(s) of Presenter(s), Directorate/Division and Date</a:t>
            </a:r>
          </a:p>
        </p:txBody>
      </p:sp>
      <p:pic>
        <p:nvPicPr>
          <p:cNvPr id="10" name="Picture 9"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8915" y="5561964"/>
            <a:ext cx="2027724" cy="1106031"/>
          </a:xfrm>
          <a:prstGeom prst="rect">
            <a:avLst/>
          </a:prstGeom>
        </p:spPr>
      </p:pic>
    </p:spTree>
    <p:extLst>
      <p:ext uri="{BB962C8B-B14F-4D97-AF65-F5344CB8AC3E}">
        <p14:creationId xmlns:p14="http://schemas.microsoft.com/office/powerpoint/2010/main" val="216785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Subhead/Text">
    <p:spTree>
      <p:nvGrpSpPr>
        <p:cNvPr id="1" name=""/>
        <p:cNvGrpSpPr/>
        <p:nvPr/>
      </p:nvGrpSpPr>
      <p:grpSpPr>
        <a:xfrm>
          <a:off x="0" y="0"/>
          <a:ext cx="0" cy="0"/>
          <a:chOff x="0" y="0"/>
          <a:chExt cx="0" cy="0"/>
        </a:xfrm>
      </p:grpSpPr>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solidFill>
                  <a:srgbClr val="000000"/>
                </a:solidFill>
              </a:defRPr>
            </a:lvl1pPr>
          </a:lstStyle>
          <a:p>
            <a:pPr lvl="0"/>
            <a:r>
              <a:rPr lang="en-US" dirty="0"/>
              <a:t>Click to add text</a:t>
            </a:r>
          </a:p>
        </p:txBody>
      </p:sp>
      <p:pic>
        <p:nvPicPr>
          <p:cNvPr id="17" name="Picture 16"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8"/>
          </p:nvPr>
        </p:nvSpPr>
        <p:spPr/>
        <p:txBody>
          <a:bodyPr/>
          <a:lstStyle/>
          <a:p>
            <a:endParaRPr lang="en-US"/>
          </a:p>
        </p:txBody>
      </p:sp>
      <p:sp>
        <p:nvSpPr>
          <p:cNvPr id="4" name="Footer Placeholder 3"/>
          <p:cNvSpPr>
            <a:spLocks noGrp="1"/>
          </p:cNvSpPr>
          <p:nvPr>
            <p:ph type="ftr" sz="quarter" idx="19"/>
          </p:nvPr>
        </p:nvSpPr>
        <p:spPr/>
        <p:txBody>
          <a:bodyPr/>
          <a:lstStyle/>
          <a:p>
            <a:endParaRPr lang="en-US" dirty="0"/>
          </a:p>
        </p:txBody>
      </p:sp>
      <p:sp>
        <p:nvSpPr>
          <p:cNvPr id="5" name="Slide Number Placeholder 4"/>
          <p:cNvSpPr>
            <a:spLocks noGrp="1"/>
          </p:cNvSpPr>
          <p:nvPr>
            <p:ph type="sldNum" sz="quarter" idx="20"/>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361522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pic>
        <p:nvPicPr>
          <p:cNvPr id="5" name="Picture 4"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9397" y="2740308"/>
            <a:ext cx="2525207" cy="1377385"/>
          </a:xfrm>
          <a:prstGeom prst="rect">
            <a:avLst/>
          </a:prstGeom>
        </p:spPr>
      </p:pic>
    </p:spTree>
    <p:extLst>
      <p:ext uri="{BB962C8B-B14F-4D97-AF65-F5344CB8AC3E}">
        <p14:creationId xmlns:p14="http://schemas.microsoft.com/office/powerpoint/2010/main" val="198526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Logo Slide">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add Mission or Project Name</a:t>
            </a:r>
          </a:p>
        </p:txBody>
      </p:sp>
      <p:sp>
        <p:nvSpPr>
          <p:cNvPr id="10" name="Content Placeholder 3"/>
          <p:cNvSpPr>
            <a:spLocks noGrp="1"/>
          </p:cNvSpPr>
          <p:nvPr>
            <p:ph sz="quarter" idx="18" hasCustomPrompt="1"/>
          </p:nvPr>
        </p:nvSpPr>
        <p:spPr>
          <a:xfrm>
            <a:off x="1360714" y="1360714"/>
            <a:ext cx="6694715" cy="3537857"/>
          </a:xfrm>
          <a:prstGeom prst="rect">
            <a:avLst/>
          </a:prstGeom>
        </p:spPr>
        <p:txBody>
          <a:bodyPr vert="horz"/>
          <a:lstStyle>
            <a:lvl1pPr>
              <a:defRPr>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Mission logo</a:t>
            </a:r>
          </a:p>
        </p:txBody>
      </p:sp>
      <p:cxnSp>
        <p:nvCxnSpPr>
          <p:cNvPr id="15" name="Straight Connector 14"/>
          <p:cNvCxnSpPr/>
          <p:nvPr userDrawn="1"/>
        </p:nvCxnSpPr>
        <p:spPr>
          <a:xfrm>
            <a:off x="457201" y="5033130"/>
            <a:ext cx="8229599" cy="1588"/>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Content Placeholder 3"/>
          <p:cNvSpPr>
            <a:spLocks noGrp="1"/>
          </p:cNvSpPr>
          <p:nvPr>
            <p:ph sz="quarter" idx="19" hasCustomPrompt="1"/>
          </p:nvPr>
        </p:nvSpPr>
        <p:spPr>
          <a:xfrm>
            <a:off x="1129394" y="5202463"/>
            <a:ext cx="2127250" cy="1174751"/>
          </a:xfrm>
          <a:prstGeom prst="rect">
            <a:avLst/>
          </a:prstGeom>
        </p:spPr>
        <p:txBody>
          <a:bodyPr vert="horz"/>
          <a:lstStyle>
            <a:lvl1pPr>
              <a:defRPr sz="1600" baseline="0">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NASA, JPL or other partner logo</a:t>
            </a:r>
          </a:p>
        </p:txBody>
      </p:sp>
      <p:sp>
        <p:nvSpPr>
          <p:cNvPr id="17" name="Content Placeholder 3"/>
          <p:cNvSpPr>
            <a:spLocks noGrp="1"/>
          </p:cNvSpPr>
          <p:nvPr>
            <p:ph sz="quarter" idx="20" hasCustomPrompt="1"/>
          </p:nvPr>
        </p:nvSpPr>
        <p:spPr>
          <a:xfrm>
            <a:off x="3624037" y="5202463"/>
            <a:ext cx="2127250" cy="1174751"/>
          </a:xfrm>
          <a:prstGeom prst="rect">
            <a:avLst/>
          </a:prstGeom>
        </p:spPr>
        <p:txBody>
          <a:bodyPr vert="horz"/>
          <a:lstStyle>
            <a:lvl1pPr>
              <a:defRPr sz="1600" baseline="0">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NASA, JPL or other partner logo</a:t>
            </a:r>
          </a:p>
        </p:txBody>
      </p:sp>
      <p:sp>
        <p:nvSpPr>
          <p:cNvPr id="20" name="Content Placeholder 3"/>
          <p:cNvSpPr>
            <a:spLocks noGrp="1"/>
          </p:cNvSpPr>
          <p:nvPr>
            <p:ph sz="quarter" idx="21" hasCustomPrompt="1"/>
          </p:nvPr>
        </p:nvSpPr>
        <p:spPr>
          <a:xfrm>
            <a:off x="6118680" y="5202463"/>
            <a:ext cx="2127250" cy="1174751"/>
          </a:xfrm>
          <a:prstGeom prst="rect">
            <a:avLst/>
          </a:prstGeom>
        </p:spPr>
        <p:txBody>
          <a:bodyPr vert="horz"/>
          <a:lstStyle>
            <a:lvl1pPr>
              <a:defRPr sz="1600" baseline="0">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NASA, JPL or other partner logo</a:t>
            </a:r>
          </a:p>
        </p:txBody>
      </p:sp>
      <p:pic>
        <p:nvPicPr>
          <p:cNvPr id="25" name="Picture 2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22"/>
          </p:nvPr>
        </p:nvSpPr>
        <p:spPr/>
        <p:txBody>
          <a:bodyPr/>
          <a:lstStyle/>
          <a:p>
            <a:endParaRPr lang="en-US"/>
          </a:p>
        </p:txBody>
      </p:sp>
      <p:sp>
        <p:nvSpPr>
          <p:cNvPr id="3" name="Footer Placeholder 2"/>
          <p:cNvSpPr>
            <a:spLocks noGrp="1"/>
          </p:cNvSpPr>
          <p:nvPr>
            <p:ph type="ftr" sz="quarter" idx="23"/>
          </p:nvPr>
        </p:nvSpPr>
        <p:spPr/>
        <p:txBody>
          <a:bodyPr/>
          <a:lstStyle/>
          <a:p>
            <a:endParaRPr lang="en-US" dirty="0"/>
          </a:p>
        </p:txBody>
      </p:sp>
      <p:sp>
        <p:nvSpPr>
          <p:cNvPr id="4" name="Slide Number Placeholder 3"/>
          <p:cNvSpPr>
            <a:spLocks noGrp="1"/>
          </p:cNvSpPr>
          <p:nvPr>
            <p:ph type="sldNum" sz="quarter" idx="24"/>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96618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chemeClr val="tx1"/>
                </a:solidFill>
                <a:latin typeface="Arial"/>
                <a:cs typeface="Arial"/>
              </a:defRPr>
            </a:lvl1pPr>
          </a:lstStyle>
          <a:p>
            <a:r>
              <a:rPr lang="en-US" dirty="0"/>
              <a:t>Click to Edit Header</a:t>
            </a:r>
          </a:p>
        </p:txBody>
      </p:sp>
      <p:pic>
        <p:nvPicPr>
          <p:cNvPr id="13" name="Picture 12"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1737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Subhead">
    <p:spTree>
      <p:nvGrpSpPr>
        <p:cNvPr id="1" name=""/>
        <p:cNvGrpSpPr/>
        <p:nvPr/>
      </p:nvGrpSpPr>
      <p:grpSpPr>
        <a:xfrm>
          <a:off x="0" y="0"/>
          <a:ext cx="0" cy="0"/>
          <a:chOff x="0" y="0"/>
          <a:chExt cx="0" cy="0"/>
        </a:xfrm>
      </p:grpSpPr>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5"/>
          </p:nvPr>
        </p:nvSpPr>
        <p:spPr/>
        <p:txBody>
          <a:bodyPr/>
          <a:lstStyle/>
          <a:p>
            <a:endParaRPr lang="en-US"/>
          </a:p>
        </p:txBody>
      </p:sp>
      <p:sp>
        <p:nvSpPr>
          <p:cNvPr id="3" name="Footer Placeholder 2"/>
          <p:cNvSpPr>
            <a:spLocks noGrp="1"/>
          </p:cNvSpPr>
          <p:nvPr>
            <p:ph type="ftr"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2477450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1314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62" r:id="rId5"/>
    <p:sldLayoutId id="2147483763" r:id="rId6"/>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1833563" y="6492875"/>
            <a:ext cx="5476875" cy="365125"/>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en-US" dirty="0"/>
          </a:p>
        </p:txBody>
      </p:sp>
      <p:sp>
        <p:nvSpPr>
          <p:cNvPr id="3" name="Date Placeholder 2"/>
          <p:cNvSpPr>
            <a:spLocks noGrp="1"/>
          </p:cNvSpPr>
          <p:nvPr>
            <p:ph type="dt" sz="half" idx="2"/>
          </p:nvPr>
        </p:nvSpPr>
        <p:spPr>
          <a:xfrm>
            <a:off x="457199" y="6492875"/>
            <a:ext cx="1376363" cy="365125"/>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en-US"/>
          </a:p>
        </p:txBody>
      </p:sp>
      <p:sp>
        <p:nvSpPr>
          <p:cNvPr id="4" name="Slide Number Placeholder 3"/>
          <p:cNvSpPr>
            <a:spLocks noGrp="1"/>
          </p:cNvSpPr>
          <p:nvPr>
            <p:ph type="sldNum" sz="quarter" idx="4"/>
          </p:nvPr>
        </p:nvSpPr>
        <p:spPr>
          <a:xfrm>
            <a:off x="7318374" y="6492875"/>
            <a:ext cx="1069767" cy="365125"/>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F1E51A9F-9D40-144B-9666-6B30B75E8C1B}" type="slidenum">
              <a:rPr lang="en-US" smtClean="0"/>
              <a:pPr/>
              <a:t>‹#›</a:t>
            </a:fld>
            <a:endParaRPr lang="en-US"/>
          </a:p>
        </p:txBody>
      </p:sp>
    </p:spTree>
    <p:extLst>
      <p:ext uri="{BB962C8B-B14F-4D97-AF65-F5344CB8AC3E}">
        <p14:creationId xmlns:p14="http://schemas.microsoft.com/office/powerpoint/2010/main" val="1274815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58" r:id="rId5"/>
    <p:sldLayoutId id="2147483737" r:id="rId6"/>
    <p:sldLayoutId id="2147483759" r:id="rId7"/>
    <p:sldLayoutId id="2147483738" r:id="rId8"/>
    <p:sldLayoutId id="2147483760" r:id="rId9"/>
    <p:sldLayoutId id="2147483739" r:id="rId10"/>
    <p:sldLayoutId id="2147483740" r:id="rId11"/>
    <p:sldLayoutId id="2147483741" r:id="rId12"/>
    <p:sldLayoutId id="2147483743" r:id="rId13"/>
    <p:sldLayoutId id="2147483744" r:id="rId14"/>
    <p:sldLayoutId id="2147483764" r:id="rId15"/>
    <p:sldLayoutId id="2147483765" r:id="rId16"/>
    <p:sldLayoutId id="2147483766" r:id="rId17"/>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hyperlink" Target="http://www.isis.vanderbilt.edu/sites/default/files/Neema_S_10_2_2003_Constraint.pdf" TargetMode="Externa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1.xml"/><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p:txBody>
          <a:bodyPr/>
          <a:lstStyle/>
          <a:p>
            <a:r>
              <a:rPr lang="en-US" dirty="0"/>
              <a:t>Improvements to the Kigen Solver</a:t>
            </a:r>
          </a:p>
        </p:txBody>
      </p:sp>
      <p:sp>
        <p:nvSpPr>
          <p:cNvPr id="7" name="Text Placeholder 6"/>
          <p:cNvSpPr>
            <a:spLocks noGrp="1"/>
          </p:cNvSpPr>
          <p:nvPr>
            <p:ph type="body" sz="quarter" idx="18"/>
          </p:nvPr>
        </p:nvSpPr>
        <p:spPr/>
        <p:txBody>
          <a:bodyPr/>
          <a:lstStyle/>
          <a:p>
            <a:r>
              <a:rPr lang="en-US" dirty="0"/>
              <a:t>Jordan Taylor 313D</a:t>
            </a:r>
          </a:p>
        </p:txBody>
      </p:sp>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r="490" b="4746"/>
          <a:stretch/>
        </p:blipFill>
        <p:spPr>
          <a:xfrm>
            <a:off x="0" y="0"/>
            <a:ext cx="9144000" cy="4559905"/>
          </a:xfrm>
          <a:prstGeom prst="rect">
            <a:avLst/>
          </a:prstGeom>
        </p:spPr>
      </p:pic>
    </p:spTree>
    <p:extLst>
      <p:ext uri="{BB962C8B-B14F-4D97-AF65-F5344CB8AC3E}">
        <p14:creationId xmlns:p14="http://schemas.microsoft.com/office/powerpoint/2010/main" val="2649526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22C7BD-8CD3-834D-8926-F3C64A3498D5}"/>
              </a:ext>
            </a:extLst>
          </p:cNvPr>
          <p:cNvGrpSpPr/>
          <p:nvPr/>
        </p:nvGrpSpPr>
        <p:grpSpPr>
          <a:xfrm>
            <a:off x="454026" y="1767946"/>
            <a:ext cx="4056252" cy="3603786"/>
            <a:chOff x="454026" y="1875099"/>
            <a:chExt cx="4056252" cy="3603786"/>
          </a:xfrm>
        </p:grpSpPr>
        <p:pic>
          <p:nvPicPr>
            <p:cNvPr id="9" name="Picture 8">
              <a:extLst>
                <a:ext uri="{FF2B5EF4-FFF2-40B4-BE49-F238E27FC236}">
                  <a16:creationId xmlns:a16="http://schemas.microsoft.com/office/drawing/2014/main" id="{2941480A-A597-254B-B311-AC4E5E89A1EA}"/>
                </a:ext>
              </a:extLst>
            </p:cNvPr>
            <p:cNvPicPr>
              <a:picLocks noChangeAspect="1"/>
            </p:cNvPicPr>
            <p:nvPr/>
          </p:nvPicPr>
          <p:blipFill rotWithShape="1">
            <a:blip r:embed="rId2"/>
            <a:srcRect l="20900" r="12125"/>
            <a:stretch/>
          </p:blipFill>
          <p:spPr>
            <a:xfrm>
              <a:off x="454026" y="2302686"/>
              <a:ext cx="4056252" cy="3176199"/>
            </a:xfrm>
            <a:prstGeom prst="rect">
              <a:avLst/>
            </a:prstGeom>
          </p:spPr>
        </p:pic>
        <p:sp>
          <p:nvSpPr>
            <p:cNvPr id="10" name="TextBox 9">
              <a:extLst>
                <a:ext uri="{FF2B5EF4-FFF2-40B4-BE49-F238E27FC236}">
                  <a16:creationId xmlns:a16="http://schemas.microsoft.com/office/drawing/2014/main" id="{A287D842-DFF7-2948-9664-A57E8B97B385}"/>
                </a:ext>
              </a:extLst>
            </p:cNvPr>
            <p:cNvSpPr txBox="1"/>
            <p:nvPr/>
          </p:nvSpPr>
          <p:spPr>
            <a:xfrm>
              <a:off x="1960214" y="1875099"/>
              <a:ext cx="1140056" cy="400110"/>
            </a:xfrm>
            <a:prstGeom prst="rect">
              <a:avLst/>
            </a:prstGeom>
            <a:noFill/>
          </p:spPr>
          <p:txBody>
            <a:bodyPr wrap="none" rtlCol="0">
              <a:spAutoFit/>
            </a:bodyPr>
            <a:lstStyle/>
            <a:p>
              <a:r>
                <a:rPr lang="en-US" sz="2000" dirty="0"/>
                <a:t>Runtime</a:t>
              </a:r>
            </a:p>
          </p:txBody>
        </p:sp>
      </p:grpSp>
      <p:grpSp>
        <p:nvGrpSpPr>
          <p:cNvPr id="11" name="Group 10">
            <a:extLst>
              <a:ext uri="{FF2B5EF4-FFF2-40B4-BE49-F238E27FC236}">
                <a16:creationId xmlns:a16="http://schemas.microsoft.com/office/drawing/2014/main" id="{66FDE201-80B6-8844-9FBE-C2AE6677951E}"/>
              </a:ext>
            </a:extLst>
          </p:cNvPr>
          <p:cNvGrpSpPr/>
          <p:nvPr/>
        </p:nvGrpSpPr>
        <p:grpSpPr>
          <a:xfrm>
            <a:off x="4716550" y="1767946"/>
            <a:ext cx="3970250" cy="3603786"/>
            <a:chOff x="4735073" y="1875099"/>
            <a:chExt cx="3970250" cy="3603786"/>
          </a:xfrm>
        </p:grpSpPr>
        <p:pic>
          <p:nvPicPr>
            <p:cNvPr id="12" name="Picture 11">
              <a:extLst>
                <a:ext uri="{FF2B5EF4-FFF2-40B4-BE49-F238E27FC236}">
                  <a16:creationId xmlns:a16="http://schemas.microsoft.com/office/drawing/2014/main" id="{59E3321A-3DCA-6A4A-96C7-CFA1FCF567B9}"/>
                </a:ext>
              </a:extLst>
            </p:cNvPr>
            <p:cNvPicPr>
              <a:picLocks noChangeAspect="1"/>
            </p:cNvPicPr>
            <p:nvPr/>
          </p:nvPicPr>
          <p:blipFill>
            <a:blip r:embed="rId3"/>
            <a:stretch>
              <a:fillRect/>
            </a:stretch>
          </p:blipFill>
          <p:spPr>
            <a:xfrm>
              <a:off x="4735073" y="2302686"/>
              <a:ext cx="3970250" cy="3176199"/>
            </a:xfrm>
            <a:prstGeom prst="rect">
              <a:avLst/>
            </a:prstGeom>
          </p:spPr>
        </p:pic>
        <p:sp>
          <p:nvSpPr>
            <p:cNvPr id="13" name="TextBox 12">
              <a:extLst>
                <a:ext uri="{FF2B5EF4-FFF2-40B4-BE49-F238E27FC236}">
                  <a16:creationId xmlns:a16="http://schemas.microsoft.com/office/drawing/2014/main" id="{7C215689-5ADA-694C-9963-3826E9F77468}"/>
                </a:ext>
              </a:extLst>
            </p:cNvPr>
            <p:cNvSpPr txBox="1"/>
            <p:nvPr/>
          </p:nvSpPr>
          <p:spPr>
            <a:xfrm>
              <a:off x="6268792" y="1875099"/>
              <a:ext cx="982961" cy="400110"/>
            </a:xfrm>
            <a:prstGeom prst="rect">
              <a:avLst/>
            </a:prstGeom>
            <a:noFill/>
          </p:spPr>
          <p:txBody>
            <a:bodyPr wrap="none" rtlCol="0">
              <a:spAutoFit/>
            </a:bodyPr>
            <a:lstStyle/>
            <a:p>
              <a:r>
                <a:rPr lang="en-US" sz="2000" dirty="0"/>
                <a:t>Quality</a:t>
              </a:r>
            </a:p>
          </p:txBody>
        </p:sp>
      </p:grpSp>
      <p:sp>
        <p:nvSpPr>
          <p:cNvPr id="2" name="Text Placeholder 1">
            <a:extLst>
              <a:ext uri="{FF2B5EF4-FFF2-40B4-BE49-F238E27FC236}">
                <a16:creationId xmlns:a16="http://schemas.microsoft.com/office/drawing/2014/main" id="{17AA58D0-B006-344D-B5E5-E16A0E3875B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3169E78-FFC7-6E43-B4B6-8881B771321D}"/>
              </a:ext>
            </a:extLst>
          </p:cNvPr>
          <p:cNvSpPr>
            <a:spLocks noGrp="1"/>
          </p:cNvSpPr>
          <p:nvPr>
            <p:ph type="ctr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012E5B0F-6AF4-CD44-B873-F46E8B80AE2B}"/>
              </a:ext>
            </a:extLst>
          </p:cNvPr>
          <p:cNvSpPr>
            <a:spLocks noGrp="1"/>
          </p:cNvSpPr>
          <p:nvPr>
            <p:ph type="body" sz="quarter" idx="17"/>
          </p:nvPr>
        </p:nvSpPr>
        <p:spPr/>
        <p:txBody>
          <a:bodyPr/>
          <a:lstStyle/>
          <a:p>
            <a:pPr marL="0" indent="0">
              <a:buNone/>
            </a:pPr>
            <a:r>
              <a:rPr lang="en-US" sz="2000" dirty="0"/>
              <a:t>It can take a long time to find a feasible solution</a:t>
            </a:r>
          </a:p>
          <a:p>
            <a:r>
              <a:rPr lang="en-US" sz="2000" dirty="0"/>
              <a:t>Will starting the search from a small model that satisfies some requirements decrease the time needed to find a feasible solution?</a:t>
            </a:r>
          </a:p>
          <a:p>
            <a:endParaRPr lang="en-US" sz="2000" dirty="0"/>
          </a:p>
          <a:p>
            <a:pPr marL="0" indent="0">
              <a:buNone/>
            </a:pPr>
            <a:r>
              <a:rPr lang="en-US" sz="2000" dirty="0"/>
              <a:t>Autonomously generated exploration rules underperform those created by domain experts, </a:t>
            </a:r>
            <a:r>
              <a:rPr lang="en-US" sz="2000" b="1" dirty="0"/>
              <a:t>increasing</a:t>
            </a:r>
            <a:r>
              <a:rPr lang="en-US" sz="2000" dirty="0"/>
              <a:t> the </a:t>
            </a:r>
            <a:r>
              <a:rPr lang="en-US" sz="2000" b="1" dirty="0"/>
              <a:t>workload of users</a:t>
            </a:r>
            <a:r>
              <a:rPr lang="en-US" sz="2000" dirty="0"/>
              <a:t> and the </a:t>
            </a:r>
            <a:r>
              <a:rPr lang="en-US" sz="2000" b="1" dirty="0"/>
              <a:t>number of iterations</a:t>
            </a:r>
            <a:r>
              <a:rPr lang="en-US" sz="2000" dirty="0"/>
              <a:t> needed to find quality solutions</a:t>
            </a:r>
          </a:p>
          <a:p>
            <a:r>
              <a:rPr lang="en-US" sz="2000" dirty="0"/>
              <a:t>Can autonomously generated rules perform comparably to those created by domain experts, making Kigen easier to use?</a:t>
            </a:r>
          </a:p>
          <a:p>
            <a:pPr marL="0" indent="0">
              <a:buNone/>
            </a:pPr>
            <a:endParaRPr lang="en-US" sz="2000" dirty="0"/>
          </a:p>
          <a:p>
            <a:pPr marL="0" indent="0">
              <a:buNone/>
            </a:pPr>
            <a:r>
              <a:rPr lang="en-US" sz="2000" dirty="0"/>
              <a:t>Almost all research in the field of model-based design has used a genetic algorithms to find solutions</a:t>
            </a:r>
          </a:p>
          <a:p>
            <a:r>
              <a:rPr lang="en-US" sz="2000" dirty="0"/>
              <a:t>Can other algorithms search the model-space better than a genetic algorithm?</a:t>
            </a:r>
          </a:p>
        </p:txBody>
      </p:sp>
      <p:sp>
        <p:nvSpPr>
          <p:cNvPr id="5" name="Date Placeholder 4">
            <a:extLst>
              <a:ext uri="{FF2B5EF4-FFF2-40B4-BE49-F238E27FC236}">
                <a16:creationId xmlns:a16="http://schemas.microsoft.com/office/drawing/2014/main" id="{F1D27C0F-0A30-A24F-B761-0E23EBBDC98E}"/>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2DDDF9EF-4F6B-7843-A9CE-38D120C5CE8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B82EF469-6163-9944-8CC0-5A41A7825B5A}"/>
              </a:ext>
            </a:extLst>
          </p:cNvPr>
          <p:cNvSpPr>
            <a:spLocks noGrp="1"/>
          </p:cNvSpPr>
          <p:nvPr>
            <p:ph type="sldNum" sz="quarter" idx="20"/>
          </p:nvPr>
        </p:nvSpPr>
        <p:spPr/>
        <p:txBody>
          <a:bodyPr/>
          <a:lstStyle/>
          <a:p>
            <a:fld id="{F1E51A9F-9D40-144B-9666-6B30B75E8C1B}" type="slidenum">
              <a:rPr lang="en-US" smtClean="0"/>
              <a:pPr/>
              <a:t>10</a:t>
            </a:fld>
            <a:endParaRPr lang="en-US"/>
          </a:p>
        </p:txBody>
      </p:sp>
      <p:sp>
        <p:nvSpPr>
          <p:cNvPr id="15" name="TextBox 14">
            <a:extLst>
              <a:ext uri="{FF2B5EF4-FFF2-40B4-BE49-F238E27FC236}">
                <a16:creationId xmlns:a16="http://schemas.microsoft.com/office/drawing/2014/main" id="{253DED98-3D7B-BB42-BCB1-DD0633451C6E}"/>
              </a:ext>
            </a:extLst>
          </p:cNvPr>
          <p:cNvSpPr txBox="1"/>
          <p:nvPr/>
        </p:nvSpPr>
        <p:spPr>
          <a:xfrm>
            <a:off x="3391866" y="1129852"/>
            <a:ext cx="2052293" cy="400110"/>
          </a:xfrm>
          <a:prstGeom prst="rect">
            <a:avLst/>
          </a:prstGeom>
          <a:noFill/>
        </p:spPr>
        <p:txBody>
          <a:bodyPr wrap="none" rtlCol="0">
            <a:spAutoFit/>
          </a:bodyPr>
          <a:lstStyle/>
          <a:p>
            <a:r>
              <a:rPr lang="en-US" sz="2000" dirty="0"/>
              <a:t>Want to Improve</a:t>
            </a:r>
          </a:p>
        </p:txBody>
      </p:sp>
    </p:spTree>
    <p:extLst>
      <p:ext uri="{BB962C8B-B14F-4D97-AF65-F5344CB8AC3E}">
        <p14:creationId xmlns:p14="http://schemas.microsoft.com/office/powerpoint/2010/main" val="372816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500"/>
                                        <p:tgtEl>
                                          <p:spTgt spid="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fade">
                                      <p:cBhvr>
                                        <p:cTn id="46" dur="500"/>
                                        <p:tgtEl>
                                          <p:spTgt spid="4">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fade">
                                      <p:cBhvr>
                                        <p:cTn id="5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A58D0-B006-344D-B5E5-E16A0E3875B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3169E78-FFC7-6E43-B4B6-8881B771321D}"/>
              </a:ext>
            </a:extLst>
          </p:cNvPr>
          <p:cNvSpPr>
            <a:spLocks noGrp="1"/>
          </p:cNvSpPr>
          <p:nvPr>
            <p:ph type="ctr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012E5B0F-6AF4-CD44-B873-F46E8B80AE2B}"/>
              </a:ext>
            </a:extLst>
          </p:cNvPr>
          <p:cNvSpPr>
            <a:spLocks noGrp="1"/>
          </p:cNvSpPr>
          <p:nvPr>
            <p:ph type="body" sz="quarter" idx="17"/>
          </p:nvPr>
        </p:nvSpPr>
        <p:spPr/>
        <p:txBody>
          <a:bodyPr/>
          <a:lstStyle/>
          <a:p>
            <a:pPr marL="457200" indent="-457200">
              <a:buFont typeface="+mj-lt"/>
              <a:buAutoNum type="arabicPeriod"/>
            </a:pPr>
            <a:r>
              <a:rPr lang="en-US" sz="2000" dirty="0">
                <a:solidFill>
                  <a:srgbClr val="0432FF"/>
                </a:solidFill>
              </a:rPr>
              <a:t>Will starting the search from a small, feasible model decrease the time needed to find a solution?</a:t>
            </a:r>
          </a:p>
          <a:p>
            <a:pPr marL="457200" indent="-457200">
              <a:buFont typeface="+mj-lt"/>
              <a:buAutoNum type="arabicPeriod"/>
            </a:pPr>
            <a:endParaRPr lang="en-US" sz="2000" dirty="0"/>
          </a:p>
          <a:p>
            <a:pPr marL="457200" indent="-457200">
              <a:buFont typeface="+mj-lt"/>
              <a:buAutoNum type="arabicPeriod"/>
            </a:pPr>
            <a:r>
              <a:rPr lang="en-US" sz="2000" dirty="0">
                <a:solidFill>
                  <a:schemeClr val="accent6">
                    <a:lumMod val="75000"/>
                  </a:schemeClr>
                </a:solidFill>
              </a:rPr>
              <a:t>Can autonomously generated rules outperform those created by domain experts?</a:t>
            </a:r>
          </a:p>
          <a:p>
            <a:pPr marL="457200" indent="-457200">
              <a:buFont typeface="+mj-lt"/>
              <a:buAutoNum type="arabicPeriod"/>
            </a:pPr>
            <a:endParaRPr lang="en-US" sz="2000" dirty="0"/>
          </a:p>
          <a:p>
            <a:pPr marL="457200" indent="-457200">
              <a:buFont typeface="+mj-lt"/>
              <a:buAutoNum type="arabicPeriod"/>
            </a:pPr>
            <a:r>
              <a:rPr lang="en-US" sz="2000" dirty="0">
                <a:solidFill>
                  <a:schemeClr val="accent6">
                    <a:lumMod val="75000"/>
                  </a:schemeClr>
                </a:solidFill>
              </a:rPr>
              <a:t>Can other algorithms search the model-space better than a genetic algorithm?</a:t>
            </a:r>
          </a:p>
        </p:txBody>
      </p:sp>
      <p:sp>
        <p:nvSpPr>
          <p:cNvPr id="5" name="Date Placeholder 4">
            <a:extLst>
              <a:ext uri="{FF2B5EF4-FFF2-40B4-BE49-F238E27FC236}">
                <a16:creationId xmlns:a16="http://schemas.microsoft.com/office/drawing/2014/main" id="{F1D27C0F-0A30-A24F-B761-0E23EBBDC98E}"/>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2DDDF9EF-4F6B-7843-A9CE-38D120C5CE8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B82EF469-6163-9944-8CC0-5A41A7825B5A}"/>
              </a:ext>
            </a:extLst>
          </p:cNvPr>
          <p:cNvSpPr>
            <a:spLocks noGrp="1"/>
          </p:cNvSpPr>
          <p:nvPr>
            <p:ph type="sldNum" sz="quarter" idx="20"/>
          </p:nvPr>
        </p:nvSpPr>
        <p:spPr/>
        <p:txBody>
          <a:bodyPr/>
          <a:lstStyle/>
          <a:p>
            <a:fld id="{F1E51A9F-9D40-144B-9666-6B30B75E8C1B}" type="slidenum">
              <a:rPr lang="en-US" smtClean="0"/>
              <a:pPr/>
              <a:t>11</a:t>
            </a:fld>
            <a:endParaRPr lang="en-US"/>
          </a:p>
        </p:txBody>
      </p:sp>
    </p:spTree>
    <p:extLst>
      <p:ext uri="{BB962C8B-B14F-4D97-AF65-F5344CB8AC3E}">
        <p14:creationId xmlns:p14="http://schemas.microsoft.com/office/powerpoint/2010/main" val="140504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35FC6-FCDD-7C45-8AEC-117165596087}"/>
              </a:ext>
            </a:extLst>
          </p:cNvPr>
          <p:cNvSpPr>
            <a:spLocks noGrp="1"/>
          </p:cNvSpPr>
          <p:nvPr>
            <p:ph type="body" sz="quarter" idx="16"/>
          </p:nvPr>
        </p:nvSpPr>
        <p:spPr/>
        <p:txBody>
          <a:bodyPr/>
          <a:lstStyle/>
          <a:p>
            <a:r>
              <a:rPr lang="en-US" dirty="0"/>
              <a:t>Methodology</a:t>
            </a:r>
          </a:p>
        </p:txBody>
      </p:sp>
      <p:sp>
        <p:nvSpPr>
          <p:cNvPr id="3" name="Title 2">
            <a:extLst>
              <a:ext uri="{FF2B5EF4-FFF2-40B4-BE49-F238E27FC236}">
                <a16:creationId xmlns:a16="http://schemas.microsoft.com/office/drawing/2014/main" id="{D3F4CB38-3BD9-EA4A-A533-A08E8155C938}"/>
              </a:ext>
            </a:extLst>
          </p:cNvPr>
          <p:cNvSpPr>
            <a:spLocks noGrp="1"/>
          </p:cNvSpPr>
          <p:nvPr>
            <p:ph type="ctrTitle"/>
          </p:nvPr>
        </p:nvSpPr>
        <p:spPr/>
        <p:txBody>
          <a:bodyPr/>
          <a:lstStyle/>
          <a:p>
            <a:r>
              <a:rPr lang="en-US" dirty="0"/>
              <a:t>Improving Starting Location of Search</a:t>
            </a:r>
          </a:p>
        </p:txBody>
      </p:sp>
      <p:sp>
        <p:nvSpPr>
          <p:cNvPr id="5" name="Date Placeholder 4">
            <a:extLst>
              <a:ext uri="{FF2B5EF4-FFF2-40B4-BE49-F238E27FC236}">
                <a16:creationId xmlns:a16="http://schemas.microsoft.com/office/drawing/2014/main" id="{9D6D192A-A70E-E14C-95DC-68F216F7ECFD}"/>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56A83449-AD79-6547-8A13-7BE2C51E0370}"/>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E266C635-268C-6A43-9DAE-FF3FCD7D852E}"/>
              </a:ext>
            </a:extLst>
          </p:cNvPr>
          <p:cNvSpPr>
            <a:spLocks noGrp="1"/>
          </p:cNvSpPr>
          <p:nvPr>
            <p:ph type="sldNum" sz="quarter" idx="20"/>
          </p:nvPr>
        </p:nvSpPr>
        <p:spPr/>
        <p:txBody>
          <a:bodyPr/>
          <a:lstStyle/>
          <a:p>
            <a:fld id="{F1E51A9F-9D40-144B-9666-6B30B75E8C1B}" type="slidenum">
              <a:rPr lang="en-US" smtClean="0"/>
              <a:pPr/>
              <a:t>12</a:t>
            </a:fld>
            <a:endParaRPr lang="en-US"/>
          </a:p>
        </p:txBody>
      </p:sp>
      <p:sp>
        <p:nvSpPr>
          <p:cNvPr id="4" name="Oval 3">
            <a:extLst>
              <a:ext uri="{FF2B5EF4-FFF2-40B4-BE49-F238E27FC236}">
                <a16:creationId xmlns:a16="http://schemas.microsoft.com/office/drawing/2014/main" id="{DEAA4980-B367-E04B-80CD-570B0F9DFA6D}"/>
              </a:ext>
            </a:extLst>
          </p:cNvPr>
          <p:cNvSpPr/>
          <p:nvPr/>
        </p:nvSpPr>
        <p:spPr>
          <a:xfrm>
            <a:off x="474135" y="2640575"/>
            <a:ext cx="4431801" cy="3810534"/>
          </a:xfrm>
          <a:prstGeom prst="ellipse">
            <a:avLst/>
          </a:prstGeom>
          <a:no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FE0190F-7D90-A24F-ACC9-FC642C4ABAB4}"/>
              </a:ext>
            </a:extLst>
          </p:cNvPr>
          <p:cNvSpPr txBox="1"/>
          <p:nvPr/>
        </p:nvSpPr>
        <p:spPr>
          <a:xfrm>
            <a:off x="1733706" y="2976522"/>
            <a:ext cx="1838966" cy="646331"/>
          </a:xfrm>
          <a:prstGeom prst="rect">
            <a:avLst/>
          </a:prstGeom>
          <a:noFill/>
        </p:spPr>
        <p:txBody>
          <a:bodyPr wrap="none" rtlCol="0">
            <a:spAutoFit/>
          </a:bodyPr>
          <a:lstStyle/>
          <a:p>
            <a:pPr algn="ctr"/>
            <a:r>
              <a:rPr lang="en-US" b="1" dirty="0"/>
              <a:t>Feasible Model</a:t>
            </a:r>
          </a:p>
          <a:p>
            <a:pPr algn="ctr"/>
            <a:r>
              <a:rPr lang="en-US" b="1" dirty="0"/>
              <a:t>Space</a:t>
            </a:r>
          </a:p>
        </p:txBody>
      </p:sp>
      <p:sp>
        <p:nvSpPr>
          <p:cNvPr id="19" name="TextBox 18">
            <a:extLst>
              <a:ext uri="{FF2B5EF4-FFF2-40B4-BE49-F238E27FC236}">
                <a16:creationId xmlns:a16="http://schemas.microsoft.com/office/drawing/2014/main" id="{939B0BC0-78FB-4B43-9717-1D92803A754D}"/>
              </a:ext>
            </a:extLst>
          </p:cNvPr>
          <p:cNvSpPr txBox="1"/>
          <p:nvPr/>
        </p:nvSpPr>
        <p:spPr>
          <a:xfrm>
            <a:off x="454026" y="1464055"/>
            <a:ext cx="8533105" cy="369332"/>
          </a:xfrm>
          <a:prstGeom prst="rect">
            <a:avLst/>
          </a:prstGeom>
          <a:noFill/>
        </p:spPr>
        <p:txBody>
          <a:bodyPr wrap="none" rtlCol="0">
            <a:spAutoFit/>
          </a:bodyPr>
          <a:lstStyle/>
          <a:p>
            <a:r>
              <a:rPr lang="en-US" u="sng" dirty="0"/>
              <a:t>Feasible Model Space</a:t>
            </a:r>
            <a:r>
              <a:rPr lang="en-US" dirty="0"/>
              <a:t>: Set of Designs that Satisfy </a:t>
            </a:r>
            <a:r>
              <a:rPr lang="en-US" b="1" u="sng" dirty="0"/>
              <a:t>All Multiplicity Requirements</a:t>
            </a:r>
          </a:p>
        </p:txBody>
      </p:sp>
      <p:sp>
        <p:nvSpPr>
          <p:cNvPr id="21" name="Rectangle 20">
            <a:extLst>
              <a:ext uri="{FF2B5EF4-FFF2-40B4-BE49-F238E27FC236}">
                <a16:creationId xmlns:a16="http://schemas.microsoft.com/office/drawing/2014/main" id="{7334B2D4-E107-8743-BCF9-36BBEB2970D2}"/>
              </a:ext>
            </a:extLst>
          </p:cNvPr>
          <p:cNvSpPr/>
          <p:nvPr/>
        </p:nvSpPr>
        <p:spPr>
          <a:xfrm>
            <a:off x="454026" y="2052315"/>
            <a:ext cx="7432674" cy="369332"/>
          </a:xfrm>
          <a:prstGeom prst="rect">
            <a:avLst/>
          </a:prstGeom>
        </p:spPr>
        <p:txBody>
          <a:bodyPr wrap="square">
            <a:spAutoFit/>
          </a:bodyPr>
          <a:lstStyle/>
          <a:p>
            <a:r>
              <a:rPr lang="en-US" dirty="0"/>
              <a:t>Example Requirement: </a:t>
            </a:r>
            <a:r>
              <a:rPr lang="en-US" i="1" dirty="0"/>
              <a:t>A mission must have between 2 and 10 rovers</a:t>
            </a:r>
            <a:endParaRPr lang="en-US" dirty="0"/>
          </a:p>
        </p:txBody>
      </p:sp>
      <p:grpSp>
        <p:nvGrpSpPr>
          <p:cNvPr id="23" name="Group 22">
            <a:extLst>
              <a:ext uri="{FF2B5EF4-FFF2-40B4-BE49-F238E27FC236}">
                <a16:creationId xmlns:a16="http://schemas.microsoft.com/office/drawing/2014/main" id="{0948F5A5-0511-A746-854A-26498B293A31}"/>
              </a:ext>
            </a:extLst>
          </p:cNvPr>
          <p:cNvGrpSpPr/>
          <p:nvPr/>
        </p:nvGrpSpPr>
        <p:grpSpPr>
          <a:xfrm>
            <a:off x="1542892" y="4702723"/>
            <a:ext cx="2220594" cy="1115741"/>
            <a:chOff x="230980" y="2755987"/>
            <a:chExt cx="2937169" cy="2475879"/>
          </a:xfrm>
          <a:solidFill>
            <a:srgbClr val="00FA00"/>
          </a:solidFill>
        </p:grpSpPr>
        <p:sp>
          <p:nvSpPr>
            <p:cNvPr id="24" name="Rectangle 23">
              <a:extLst>
                <a:ext uri="{FF2B5EF4-FFF2-40B4-BE49-F238E27FC236}">
                  <a16:creationId xmlns:a16="http://schemas.microsoft.com/office/drawing/2014/main" id="{733D25D4-F093-1C4A-902C-8437DFB25B29}"/>
                </a:ext>
              </a:extLst>
            </p:cNvPr>
            <p:cNvSpPr/>
            <p:nvPr/>
          </p:nvSpPr>
          <p:spPr>
            <a:xfrm>
              <a:off x="1145380" y="2755987"/>
              <a:ext cx="1108369" cy="914401"/>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Mission</a:t>
              </a:r>
            </a:p>
          </p:txBody>
        </p:sp>
        <p:sp>
          <p:nvSpPr>
            <p:cNvPr id="25" name="Rectangle 24">
              <a:extLst>
                <a:ext uri="{FF2B5EF4-FFF2-40B4-BE49-F238E27FC236}">
                  <a16:creationId xmlns:a16="http://schemas.microsoft.com/office/drawing/2014/main" id="{33785589-5D29-D545-81AF-C70C8AC9DCAE}"/>
                </a:ext>
              </a:extLst>
            </p:cNvPr>
            <p:cNvSpPr/>
            <p:nvPr/>
          </p:nvSpPr>
          <p:spPr>
            <a:xfrm>
              <a:off x="230980" y="4317465"/>
              <a:ext cx="914400" cy="914401"/>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Rover</a:t>
              </a:r>
            </a:p>
          </p:txBody>
        </p:sp>
        <p:sp>
          <p:nvSpPr>
            <p:cNvPr id="26" name="Rectangle 25">
              <a:extLst>
                <a:ext uri="{FF2B5EF4-FFF2-40B4-BE49-F238E27FC236}">
                  <a16:creationId xmlns:a16="http://schemas.microsoft.com/office/drawing/2014/main" id="{8C66DEAC-6CCE-DB40-80DA-6828AE9C24EE}"/>
                </a:ext>
              </a:extLst>
            </p:cNvPr>
            <p:cNvSpPr/>
            <p:nvPr/>
          </p:nvSpPr>
          <p:spPr>
            <a:xfrm>
              <a:off x="2253749" y="4317465"/>
              <a:ext cx="914400" cy="914401"/>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Rover</a:t>
              </a:r>
            </a:p>
          </p:txBody>
        </p:sp>
        <p:cxnSp>
          <p:nvCxnSpPr>
            <p:cNvPr id="27" name="Straight Arrow Connector 26">
              <a:extLst>
                <a:ext uri="{FF2B5EF4-FFF2-40B4-BE49-F238E27FC236}">
                  <a16:creationId xmlns:a16="http://schemas.microsoft.com/office/drawing/2014/main" id="{FE4F2270-13A9-1448-86FC-0723524A3D3C}"/>
                </a:ext>
              </a:extLst>
            </p:cNvPr>
            <p:cNvCxnSpPr>
              <a:cxnSpLocks/>
              <a:stCxn id="24" idx="2"/>
              <a:endCxn id="25" idx="0"/>
            </p:cNvCxnSpPr>
            <p:nvPr/>
          </p:nvCxnSpPr>
          <p:spPr>
            <a:xfrm flipH="1">
              <a:off x="688180" y="3670388"/>
              <a:ext cx="1011385" cy="647078"/>
            </a:xfrm>
            <a:prstGeom prst="straightConnector1">
              <a:avLst/>
            </a:prstGeom>
            <a:grpFill/>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570334F-9C7F-C04F-A273-741EAC36FE66}"/>
                </a:ext>
              </a:extLst>
            </p:cNvPr>
            <p:cNvCxnSpPr>
              <a:cxnSpLocks/>
              <a:stCxn id="24" idx="2"/>
              <a:endCxn id="26" idx="0"/>
            </p:cNvCxnSpPr>
            <p:nvPr/>
          </p:nvCxnSpPr>
          <p:spPr>
            <a:xfrm>
              <a:off x="1699565" y="3670388"/>
              <a:ext cx="1011384" cy="647078"/>
            </a:xfrm>
            <a:prstGeom prst="straightConnector1">
              <a:avLst/>
            </a:prstGeom>
            <a:grpFill/>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31CBA87C-9410-BD4D-B219-8C28DE995039}"/>
              </a:ext>
            </a:extLst>
          </p:cNvPr>
          <p:cNvGrpSpPr/>
          <p:nvPr/>
        </p:nvGrpSpPr>
        <p:grpSpPr>
          <a:xfrm>
            <a:off x="5901370" y="4702723"/>
            <a:ext cx="837962" cy="1115742"/>
            <a:chOff x="1145380" y="2755987"/>
            <a:chExt cx="1108369" cy="2475882"/>
          </a:xfrm>
          <a:solidFill>
            <a:srgbClr val="FF0000"/>
          </a:solidFill>
        </p:grpSpPr>
        <p:sp>
          <p:nvSpPr>
            <p:cNvPr id="30" name="Rectangle 29">
              <a:extLst>
                <a:ext uri="{FF2B5EF4-FFF2-40B4-BE49-F238E27FC236}">
                  <a16:creationId xmlns:a16="http://schemas.microsoft.com/office/drawing/2014/main" id="{50A27624-FE9D-C14C-B449-01610A3735B4}"/>
                </a:ext>
              </a:extLst>
            </p:cNvPr>
            <p:cNvSpPr/>
            <p:nvPr/>
          </p:nvSpPr>
          <p:spPr>
            <a:xfrm>
              <a:off x="1145380" y="2755987"/>
              <a:ext cx="1108369" cy="914401"/>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Mission</a:t>
              </a:r>
            </a:p>
          </p:txBody>
        </p:sp>
        <p:sp>
          <p:nvSpPr>
            <p:cNvPr id="31" name="Rectangle 30">
              <a:extLst>
                <a:ext uri="{FF2B5EF4-FFF2-40B4-BE49-F238E27FC236}">
                  <a16:creationId xmlns:a16="http://schemas.microsoft.com/office/drawing/2014/main" id="{4ED421CE-9148-A34F-B146-9252E940B6D6}"/>
                </a:ext>
              </a:extLst>
            </p:cNvPr>
            <p:cNvSpPr/>
            <p:nvPr/>
          </p:nvSpPr>
          <p:spPr>
            <a:xfrm>
              <a:off x="1242364" y="4317467"/>
              <a:ext cx="914401" cy="914402"/>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Rover</a:t>
              </a:r>
            </a:p>
          </p:txBody>
        </p:sp>
        <p:cxnSp>
          <p:nvCxnSpPr>
            <p:cNvPr id="33" name="Straight Arrow Connector 32">
              <a:extLst>
                <a:ext uri="{FF2B5EF4-FFF2-40B4-BE49-F238E27FC236}">
                  <a16:creationId xmlns:a16="http://schemas.microsoft.com/office/drawing/2014/main" id="{464841E6-07BC-9E4A-9C8C-BF893E0DEB2E}"/>
                </a:ext>
              </a:extLst>
            </p:cNvPr>
            <p:cNvCxnSpPr>
              <a:cxnSpLocks/>
              <a:stCxn id="30" idx="2"/>
              <a:endCxn id="31" idx="0"/>
            </p:cNvCxnSpPr>
            <p:nvPr/>
          </p:nvCxnSpPr>
          <p:spPr>
            <a:xfrm>
              <a:off x="1699565" y="3670389"/>
              <a:ext cx="0" cy="647078"/>
            </a:xfrm>
            <a:prstGeom prst="straightConnector1">
              <a:avLst/>
            </a:prstGeom>
            <a:grpFill/>
            <a:ln w="381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C6C8230F-CC0E-2A4D-BBD6-7F2A3FD26080}"/>
              </a:ext>
            </a:extLst>
          </p:cNvPr>
          <p:cNvSpPr txBox="1"/>
          <p:nvPr/>
        </p:nvSpPr>
        <p:spPr>
          <a:xfrm>
            <a:off x="1618290" y="4007819"/>
            <a:ext cx="2069797" cy="646331"/>
          </a:xfrm>
          <a:prstGeom prst="rect">
            <a:avLst/>
          </a:prstGeom>
          <a:noFill/>
        </p:spPr>
        <p:txBody>
          <a:bodyPr wrap="none" rtlCol="0">
            <a:spAutoFit/>
          </a:bodyPr>
          <a:lstStyle/>
          <a:p>
            <a:pPr algn="ctr"/>
            <a:r>
              <a:rPr lang="en-US" dirty="0"/>
              <a:t>In Feasible Model </a:t>
            </a:r>
          </a:p>
          <a:p>
            <a:pPr algn="ctr"/>
            <a:r>
              <a:rPr lang="en-US" dirty="0"/>
              <a:t>Space </a:t>
            </a:r>
          </a:p>
        </p:txBody>
      </p:sp>
      <p:sp>
        <p:nvSpPr>
          <p:cNvPr id="42" name="TextBox 41">
            <a:extLst>
              <a:ext uri="{FF2B5EF4-FFF2-40B4-BE49-F238E27FC236}">
                <a16:creationId xmlns:a16="http://schemas.microsoft.com/office/drawing/2014/main" id="{E323DBD5-937F-4B4D-A1A1-4A70AC759575}"/>
              </a:ext>
            </a:extLst>
          </p:cNvPr>
          <p:cNvSpPr txBox="1"/>
          <p:nvPr/>
        </p:nvSpPr>
        <p:spPr>
          <a:xfrm>
            <a:off x="5458576" y="4007819"/>
            <a:ext cx="1723549" cy="646331"/>
          </a:xfrm>
          <a:prstGeom prst="rect">
            <a:avLst/>
          </a:prstGeom>
          <a:noFill/>
        </p:spPr>
        <p:txBody>
          <a:bodyPr wrap="none" rtlCol="0">
            <a:spAutoFit/>
          </a:bodyPr>
          <a:lstStyle/>
          <a:p>
            <a:pPr algn="ctr"/>
            <a:r>
              <a:rPr lang="en-US" dirty="0"/>
              <a:t>Not in Feasible</a:t>
            </a:r>
          </a:p>
          <a:p>
            <a:pPr algn="ctr"/>
            <a:r>
              <a:rPr lang="en-US" dirty="0"/>
              <a:t>Model Space </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C6D3A5-767B-894B-80F2-B9041D1AA4AF}"/>
                  </a:ext>
                </a:extLst>
              </p:cNvPr>
              <p:cNvSpPr txBox="1"/>
              <p:nvPr/>
            </p:nvSpPr>
            <p:spPr>
              <a:xfrm>
                <a:off x="454026" y="1913815"/>
                <a:ext cx="6801862" cy="646331"/>
              </a:xfrm>
              <a:prstGeom prst="rect">
                <a:avLst/>
              </a:prstGeom>
              <a:noFill/>
            </p:spPr>
            <p:txBody>
              <a:bodyPr wrap="none" rtlCol="0">
                <a:spAutoFit/>
              </a:bodyPr>
              <a:lstStyle/>
              <a:p>
                <a:r>
                  <a:rPr lang="en-US" u="sng" dirty="0"/>
                  <a:t>Feasibility Region</a:t>
                </a:r>
                <a:r>
                  <a:rPr lang="en-US" dirty="0"/>
                  <a:t>: Set of Designs that Satisfy </a:t>
                </a:r>
                <a:r>
                  <a:rPr lang="en-US" b="1" u="sng" dirty="0"/>
                  <a:t>All Requirements</a:t>
                </a:r>
                <a:r>
                  <a:rPr lang="en-US" dirty="0"/>
                  <a:t>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𝐹𝑒𝑎𝑠𝑖𝑏𝑖𝑙𝑖𝑡𝑦</m:t>
                      </m:r>
                      <m:r>
                        <a:rPr lang="en-US" i="1" dirty="0">
                          <a:latin typeface="Cambria Math" panose="02040503050406030204" pitchFamily="18" charset="0"/>
                        </a:rPr>
                        <m:t> </m:t>
                      </m:r>
                      <m:r>
                        <a:rPr lang="en-US" i="1" dirty="0">
                          <a:latin typeface="Cambria Math" panose="02040503050406030204" pitchFamily="18" charset="0"/>
                        </a:rPr>
                        <m:t>𝑅𝑒𝑔𝑖𝑜𝑛</m:t>
                      </m:r>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𝐹𝑒𝑎𝑠𝑖𝑏𝑙𝑒</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𝑀𝑜𝑑𝑒𝑙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𝑆𝑝𝑎𝑐𝑒</m:t>
                      </m:r>
                    </m:oMath>
                  </m:oMathPara>
                </a14:m>
                <a:endParaRPr lang="en-US" dirty="0"/>
              </a:p>
            </p:txBody>
          </p:sp>
        </mc:Choice>
        <mc:Fallback xmlns="">
          <p:sp>
            <p:nvSpPr>
              <p:cNvPr id="43" name="TextBox 42">
                <a:extLst>
                  <a:ext uri="{FF2B5EF4-FFF2-40B4-BE49-F238E27FC236}">
                    <a16:creationId xmlns:a16="http://schemas.microsoft.com/office/drawing/2014/main" id="{A4C6D3A5-767B-894B-80F2-B9041D1AA4AF}"/>
                  </a:ext>
                </a:extLst>
              </p:cNvPr>
              <p:cNvSpPr txBox="1">
                <a:spLocks noRot="1" noChangeAspect="1" noMove="1" noResize="1" noEditPoints="1" noAdjustHandles="1" noChangeArrowheads="1" noChangeShapeType="1" noTextEdit="1"/>
              </p:cNvSpPr>
              <p:nvPr/>
            </p:nvSpPr>
            <p:spPr>
              <a:xfrm>
                <a:off x="454026" y="1913815"/>
                <a:ext cx="6801862" cy="646331"/>
              </a:xfrm>
              <a:prstGeom prst="rect">
                <a:avLst/>
              </a:prstGeom>
              <a:blipFill>
                <a:blip r:embed="rId2"/>
                <a:stretch>
                  <a:fillRect l="-935" t="-3846" b="-7692"/>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57AD4306-4288-B741-A51F-E98A4F3FC624}"/>
              </a:ext>
            </a:extLst>
          </p:cNvPr>
          <p:cNvGrpSpPr/>
          <p:nvPr/>
        </p:nvGrpSpPr>
        <p:grpSpPr>
          <a:xfrm>
            <a:off x="1850540" y="4001050"/>
            <a:ext cx="1722132" cy="1089584"/>
            <a:chOff x="6666009" y="2626633"/>
            <a:chExt cx="1722132" cy="1089584"/>
          </a:xfrm>
        </p:grpSpPr>
        <p:sp>
          <p:nvSpPr>
            <p:cNvPr id="45" name="Oval 44">
              <a:extLst>
                <a:ext uri="{FF2B5EF4-FFF2-40B4-BE49-F238E27FC236}">
                  <a16:creationId xmlns:a16="http://schemas.microsoft.com/office/drawing/2014/main" id="{82C40FF8-559D-4A40-96D3-42BACC0DBD94}"/>
                </a:ext>
              </a:extLst>
            </p:cNvPr>
            <p:cNvSpPr/>
            <p:nvPr/>
          </p:nvSpPr>
          <p:spPr>
            <a:xfrm>
              <a:off x="6666009" y="2626633"/>
              <a:ext cx="1722132" cy="1089584"/>
            </a:xfrm>
            <a:prstGeom prst="ellipse">
              <a:avLst/>
            </a:prstGeom>
            <a:no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C4C44316-164E-E046-B57E-A91701037436}"/>
                </a:ext>
              </a:extLst>
            </p:cNvPr>
            <p:cNvSpPr txBox="1"/>
            <p:nvPr/>
          </p:nvSpPr>
          <p:spPr>
            <a:xfrm>
              <a:off x="6870485" y="2843790"/>
              <a:ext cx="1313180" cy="646331"/>
            </a:xfrm>
            <a:prstGeom prst="rect">
              <a:avLst/>
            </a:prstGeom>
            <a:noFill/>
          </p:spPr>
          <p:txBody>
            <a:bodyPr wrap="none" rtlCol="0">
              <a:spAutoFit/>
            </a:bodyPr>
            <a:lstStyle/>
            <a:p>
              <a:pPr algn="ctr"/>
              <a:r>
                <a:rPr lang="en-US" b="1" dirty="0"/>
                <a:t>Feasibility</a:t>
              </a:r>
            </a:p>
            <a:p>
              <a:pPr algn="ctr"/>
              <a:r>
                <a:rPr lang="en-US" b="1" dirty="0"/>
                <a:t>Region</a:t>
              </a:r>
            </a:p>
          </p:txBody>
        </p:sp>
      </p:grpSp>
      <p:sp>
        <p:nvSpPr>
          <p:cNvPr id="50" name="TextBox 49">
            <a:extLst>
              <a:ext uri="{FF2B5EF4-FFF2-40B4-BE49-F238E27FC236}">
                <a16:creationId xmlns:a16="http://schemas.microsoft.com/office/drawing/2014/main" id="{04388DB8-F214-2247-8247-E40C160BC598}"/>
              </a:ext>
            </a:extLst>
          </p:cNvPr>
          <p:cNvSpPr txBox="1"/>
          <p:nvPr/>
        </p:nvSpPr>
        <p:spPr>
          <a:xfrm>
            <a:off x="5668302" y="2583031"/>
            <a:ext cx="3318829" cy="1200329"/>
          </a:xfrm>
          <a:prstGeom prst="rect">
            <a:avLst/>
          </a:prstGeom>
          <a:noFill/>
        </p:spPr>
        <p:txBody>
          <a:bodyPr wrap="square" rtlCol="0">
            <a:spAutoFit/>
          </a:bodyPr>
          <a:lstStyle/>
          <a:p>
            <a:pPr algn="ctr"/>
            <a:r>
              <a:rPr lang="en-US" b="1" dirty="0"/>
              <a:t>Current Method</a:t>
            </a:r>
            <a:endParaRPr lang="en-US" u="sng" dirty="0"/>
          </a:p>
          <a:p>
            <a:pPr algn="ctr"/>
            <a:r>
              <a:rPr lang="en-US" dirty="0"/>
              <a:t>Start searching from an empty model unless otherwise specified by the user</a:t>
            </a:r>
          </a:p>
        </p:txBody>
      </p:sp>
      <p:sp>
        <p:nvSpPr>
          <p:cNvPr id="51" name="Oval 50">
            <a:extLst>
              <a:ext uri="{FF2B5EF4-FFF2-40B4-BE49-F238E27FC236}">
                <a16:creationId xmlns:a16="http://schemas.microsoft.com/office/drawing/2014/main" id="{6033736E-ED43-E441-B73F-D672C8A1EF23}"/>
              </a:ext>
            </a:extLst>
          </p:cNvPr>
          <p:cNvSpPr/>
          <p:nvPr/>
        </p:nvSpPr>
        <p:spPr>
          <a:xfrm>
            <a:off x="5349109" y="3102145"/>
            <a:ext cx="308610" cy="32316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6D3AE7A8-4264-B541-8AEE-C0203389967B}"/>
              </a:ext>
            </a:extLst>
          </p:cNvPr>
          <p:cNvSpPr txBox="1"/>
          <p:nvPr/>
        </p:nvSpPr>
        <p:spPr>
          <a:xfrm>
            <a:off x="4832242" y="2565443"/>
            <a:ext cx="4181061" cy="1200329"/>
          </a:xfrm>
          <a:prstGeom prst="rect">
            <a:avLst/>
          </a:prstGeom>
          <a:noFill/>
        </p:spPr>
        <p:txBody>
          <a:bodyPr wrap="square" rtlCol="0">
            <a:spAutoFit/>
          </a:bodyPr>
          <a:lstStyle/>
          <a:p>
            <a:pPr algn="ctr"/>
            <a:r>
              <a:rPr lang="en-US" b="1" dirty="0"/>
              <a:t>Proposed Method</a:t>
            </a:r>
            <a:endParaRPr lang="en-US" u="sng" dirty="0"/>
          </a:p>
          <a:p>
            <a:pPr algn="ctr"/>
            <a:r>
              <a:rPr lang="en-US" dirty="0"/>
              <a:t>Start searching from the smallest feasible model using what is specified by the user</a:t>
            </a:r>
          </a:p>
        </p:txBody>
      </p:sp>
      <p:sp>
        <p:nvSpPr>
          <p:cNvPr id="53" name="Oval 52">
            <a:extLst>
              <a:ext uri="{FF2B5EF4-FFF2-40B4-BE49-F238E27FC236}">
                <a16:creationId xmlns:a16="http://schemas.microsoft.com/office/drawing/2014/main" id="{286456DF-C88B-EE43-8013-96AA14035133}"/>
              </a:ext>
            </a:extLst>
          </p:cNvPr>
          <p:cNvSpPr/>
          <p:nvPr/>
        </p:nvSpPr>
        <p:spPr>
          <a:xfrm>
            <a:off x="4281119" y="3576907"/>
            <a:ext cx="308610" cy="32316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623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41"/>
                                        </p:tgtEl>
                                      </p:cBhvr>
                                    </p:animEffect>
                                    <p:set>
                                      <p:cBhvr>
                                        <p:cTn id="24" dur="1" fill="hold">
                                          <p:stCondLst>
                                            <p:cond delay="499"/>
                                          </p:stCondLst>
                                        </p:cTn>
                                        <p:tgtEl>
                                          <p:spTgt spid="4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ntr" presetSubtype="0" fill="hold" grpId="0"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nodeType="with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2"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0" presetClass="path" presetSubtype="0" decel="50000" fill="hold" grpId="0" nodeType="clickEffect">
                                  <p:stCondLst>
                                    <p:cond delay="0"/>
                                  </p:stCondLst>
                                  <p:childTnLst>
                                    <p:animMotion origin="layout" path="M 0.03385 0.02662 C -0.01233 -0.00232 -0.05764 -0.03125 -0.06493 -0.01042 C -0.07222 0.01111 0.02066 0.15787 -0.0099 0.15347 C -0.03958 0.14838 -0.22569 -0.04792 -0.24462 -0.03866 C -0.26302 -0.02963 -0.12847 0.16597 -0.12083 0.20625 C -0.11285 0.24676 -0.18403 0.2037 -0.19705 0.20231 " pathEditMode="relative" rAng="0" ptsTypes="AAAAAA">
                                      <p:cBhvr>
                                        <p:cTn id="54" dur="4000" fill="hold"/>
                                        <p:tgtEl>
                                          <p:spTgt spid="51"/>
                                        </p:tgtEl>
                                        <p:attrNameLst>
                                          <p:attrName>ppt_x</p:attrName>
                                          <p:attrName>ppt_y</p:attrName>
                                        </p:attrNameLst>
                                      </p:cBhvr>
                                      <p:rCtr x="-14010" y="6551"/>
                                    </p:animMotion>
                                  </p:childTnLst>
                                </p:cTn>
                              </p:par>
                            </p:childTnLst>
                          </p:cTn>
                        </p:par>
                        <p:par>
                          <p:cTn id="55" fill="hold">
                            <p:stCondLst>
                              <p:cond delay="4000"/>
                            </p:stCondLst>
                            <p:childTnLst>
                              <p:par>
                                <p:cTn id="56" presetID="0" presetClass="path" presetSubtype="0" fill="hold" nodeType="afterEffect">
                                  <p:stCondLst>
                                    <p:cond delay="0"/>
                                  </p:stCondLst>
                                  <p:childTnLst>
                                    <p:animMotion origin="layout" path="M -0.19861 0.20277 L -0.23351 0.18657 " pathEditMode="relative" rAng="0" ptsTypes="AA">
                                      <p:cBhvr>
                                        <p:cTn id="57" dur="1000" fill="hold"/>
                                        <p:tgtEl>
                                          <p:spTgt spid="51"/>
                                        </p:tgtEl>
                                        <p:attrNameLst>
                                          <p:attrName>ppt_x</p:attrName>
                                          <p:attrName>ppt_y</p:attrName>
                                        </p:attrNameLst>
                                      </p:cBhvr>
                                      <p:rCtr x="-1753" y="-810"/>
                                    </p:animMotion>
                                  </p:childTnLst>
                                </p:cTn>
                              </p:par>
                              <p:par>
                                <p:cTn id="58" presetID="1" presetClass="emph" presetSubtype="2" fill="hold" nodeType="withEffect">
                                  <p:stCondLst>
                                    <p:cond delay="0"/>
                                  </p:stCondLst>
                                  <p:childTnLst>
                                    <p:animClr clrSpc="rgb" dir="cw">
                                      <p:cBhvr>
                                        <p:cTn id="59" dur="1000" fill="hold"/>
                                        <p:tgtEl>
                                          <p:spTgt spid="51"/>
                                        </p:tgtEl>
                                        <p:attrNameLst>
                                          <p:attrName>fillcolor</p:attrName>
                                        </p:attrNameLst>
                                      </p:cBhvr>
                                      <p:to>
                                        <a:srgbClr val="00FA00"/>
                                      </p:to>
                                    </p:animClr>
                                    <p:set>
                                      <p:cBhvr>
                                        <p:cTn id="60" dur="1000" fill="hold"/>
                                        <p:tgtEl>
                                          <p:spTgt spid="51"/>
                                        </p:tgtEl>
                                        <p:attrNameLst>
                                          <p:attrName>fill.type</p:attrName>
                                        </p:attrNameLst>
                                      </p:cBhvr>
                                      <p:to>
                                        <p:strVal val="solid"/>
                                      </p:to>
                                    </p:set>
                                    <p:set>
                                      <p:cBhvr>
                                        <p:cTn id="61" dur="1000" fill="hold"/>
                                        <p:tgtEl>
                                          <p:spTgt spid="51"/>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50"/>
                                        </p:tgtEl>
                                      </p:cBhvr>
                                    </p:animEffect>
                                    <p:set>
                                      <p:cBhvr>
                                        <p:cTn id="66" dur="1" fill="hold">
                                          <p:stCondLst>
                                            <p:cond delay="499"/>
                                          </p:stCondLst>
                                        </p:cTn>
                                        <p:tgtEl>
                                          <p:spTgt spid="5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0" presetClass="path" presetSubtype="0" fill="hold" grpId="0" nodeType="clickEffect">
                                  <p:stCondLst>
                                    <p:cond delay="0"/>
                                  </p:stCondLst>
                                  <p:childTnLst>
                                    <p:animMotion origin="layout" path="M 0.03385 0.00532 C 0.00573 -0.01435 -0.0217 -0.03403 -0.02622 -0.01991 C -0.03056 -0.00533 0.02569 0.09398 0.00712 0.09097 C -0.01076 0.0875 -0.12379 -0.04514 -0.13524 -0.03889 C -0.14653 -0.03287 -0.06476 0.09954 -0.06024 0.12662 C -0.05538 0.15417 -0.09861 0.125 -0.10642 0.12407 " pathEditMode="relative" rAng="0" ptsTypes="AAAAAA">
                                      <p:cBhvr>
                                        <p:cTn id="79" dur="2000" fill="hold"/>
                                        <p:tgtEl>
                                          <p:spTgt spid="53"/>
                                        </p:tgtEl>
                                        <p:attrNameLst>
                                          <p:attrName>ppt_x</p:attrName>
                                          <p:attrName>ppt_y</p:attrName>
                                        </p:attrNameLst>
                                      </p:cBhvr>
                                      <p:rCtr x="-8524" y="4421"/>
                                    </p:animMotion>
                                  </p:childTnLst>
                                </p:cTn>
                              </p:par>
                            </p:childTnLst>
                          </p:cTn>
                        </p:par>
                        <p:par>
                          <p:cTn id="80" fill="hold">
                            <p:stCondLst>
                              <p:cond delay="2000"/>
                            </p:stCondLst>
                            <p:childTnLst>
                              <p:par>
                                <p:cTn id="81" presetID="0" presetClass="path" presetSubtype="0" accel="50000" fill="hold" nodeType="afterEffect">
                                  <p:stCondLst>
                                    <p:cond delay="0"/>
                                  </p:stCondLst>
                                  <p:childTnLst>
                                    <p:animMotion origin="layout" path="M -0.08021 0.1331 L -0.12604 0.10833 " pathEditMode="relative" rAng="0" ptsTypes="AA">
                                      <p:cBhvr>
                                        <p:cTn id="82" dur="500" fill="hold"/>
                                        <p:tgtEl>
                                          <p:spTgt spid="53"/>
                                        </p:tgtEl>
                                        <p:attrNameLst>
                                          <p:attrName>ppt_x</p:attrName>
                                          <p:attrName>ppt_y</p:attrName>
                                        </p:attrNameLst>
                                      </p:cBhvr>
                                      <p:rCtr x="-2292" y="-1250"/>
                                    </p:animMotion>
                                  </p:childTnLst>
                                </p:cTn>
                              </p:par>
                              <p:par>
                                <p:cTn id="83" presetID="1" presetClass="emph" presetSubtype="2" fill="hold" nodeType="withEffect">
                                  <p:stCondLst>
                                    <p:cond delay="0"/>
                                  </p:stCondLst>
                                  <p:childTnLst>
                                    <p:animClr clrSpc="rgb" dir="cw">
                                      <p:cBhvr>
                                        <p:cTn id="84" dur="500" fill="hold"/>
                                        <p:tgtEl>
                                          <p:spTgt spid="53"/>
                                        </p:tgtEl>
                                        <p:attrNameLst>
                                          <p:attrName>fillcolor</p:attrName>
                                        </p:attrNameLst>
                                      </p:cBhvr>
                                      <p:to>
                                        <a:srgbClr val="00FA00"/>
                                      </p:to>
                                    </p:animClr>
                                    <p:set>
                                      <p:cBhvr>
                                        <p:cTn id="85" dur="500" fill="hold"/>
                                        <p:tgtEl>
                                          <p:spTgt spid="53"/>
                                        </p:tgtEl>
                                        <p:attrNameLst>
                                          <p:attrName>fill.type</p:attrName>
                                        </p:attrNameLst>
                                      </p:cBhvr>
                                      <p:to>
                                        <p:strVal val="solid"/>
                                      </p:to>
                                    </p:set>
                                    <p:set>
                                      <p:cBhvr>
                                        <p:cTn id="86" dur="500" fill="hold"/>
                                        <p:tgtEl>
                                          <p:spTgt spid="5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41" grpId="0"/>
      <p:bldP spid="41" grpId="1"/>
      <p:bldP spid="42" grpId="0"/>
      <p:bldP spid="42" grpId="1"/>
      <p:bldP spid="43" grpId="0"/>
      <p:bldP spid="50" grpId="0"/>
      <p:bldP spid="50" grpId="1"/>
      <p:bldP spid="51" grpId="0" animBg="1"/>
      <p:bldP spid="51" grpId="1" animBg="1"/>
      <p:bldP spid="51" grpId="2" animBg="1"/>
      <p:bldP spid="52" grpId="0"/>
      <p:bldP spid="53" grpId="0" animBg="1"/>
      <p:bldP spid="5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C35FC6-FCDD-7C45-8AEC-117165596087}"/>
              </a:ext>
            </a:extLst>
          </p:cNvPr>
          <p:cNvSpPr>
            <a:spLocks noGrp="1"/>
          </p:cNvSpPr>
          <p:nvPr>
            <p:ph type="body" sz="quarter" idx="16"/>
          </p:nvPr>
        </p:nvSpPr>
        <p:spPr/>
        <p:txBody>
          <a:bodyPr/>
          <a:lstStyle/>
          <a:p>
            <a:r>
              <a:rPr lang="en-US" dirty="0"/>
              <a:t>Application to Case Study: Multi-Rover Mars Cave Exploration Mission</a:t>
            </a:r>
          </a:p>
        </p:txBody>
      </p:sp>
      <p:sp>
        <p:nvSpPr>
          <p:cNvPr id="3" name="Title 2">
            <a:extLst>
              <a:ext uri="{FF2B5EF4-FFF2-40B4-BE49-F238E27FC236}">
                <a16:creationId xmlns:a16="http://schemas.microsoft.com/office/drawing/2014/main" id="{D3F4CB38-3BD9-EA4A-A533-A08E8155C938}"/>
              </a:ext>
            </a:extLst>
          </p:cNvPr>
          <p:cNvSpPr>
            <a:spLocks noGrp="1"/>
          </p:cNvSpPr>
          <p:nvPr>
            <p:ph type="ctrTitle"/>
          </p:nvPr>
        </p:nvSpPr>
        <p:spPr/>
        <p:txBody>
          <a:bodyPr/>
          <a:lstStyle/>
          <a:p>
            <a:r>
              <a:rPr lang="en-US" dirty="0"/>
              <a:t>Improving Starting Location of Search</a:t>
            </a:r>
          </a:p>
        </p:txBody>
      </p:sp>
      <p:sp>
        <p:nvSpPr>
          <p:cNvPr id="5" name="Date Placeholder 4">
            <a:extLst>
              <a:ext uri="{FF2B5EF4-FFF2-40B4-BE49-F238E27FC236}">
                <a16:creationId xmlns:a16="http://schemas.microsoft.com/office/drawing/2014/main" id="{9D6D192A-A70E-E14C-95DC-68F216F7ECFD}"/>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56A83449-AD79-6547-8A13-7BE2C51E0370}"/>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E266C635-268C-6A43-9DAE-FF3FCD7D852E}"/>
              </a:ext>
            </a:extLst>
          </p:cNvPr>
          <p:cNvSpPr>
            <a:spLocks noGrp="1"/>
          </p:cNvSpPr>
          <p:nvPr>
            <p:ph type="sldNum" sz="quarter" idx="20"/>
          </p:nvPr>
        </p:nvSpPr>
        <p:spPr/>
        <p:txBody>
          <a:bodyPr/>
          <a:lstStyle/>
          <a:p>
            <a:fld id="{F1E51A9F-9D40-144B-9666-6B30B75E8C1B}" type="slidenum">
              <a:rPr lang="en-US" smtClean="0"/>
              <a:pPr/>
              <a:t>13</a:t>
            </a:fld>
            <a:endParaRPr lang="en-US"/>
          </a:p>
        </p:txBody>
      </p:sp>
      <p:sp>
        <p:nvSpPr>
          <p:cNvPr id="21" name="Rectangle 20">
            <a:extLst>
              <a:ext uri="{FF2B5EF4-FFF2-40B4-BE49-F238E27FC236}">
                <a16:creationId xmlns:a16="http://schemas.microsoft.com/office/drawing/2014/main" id="{7334B2D4-E107-8743-BCF9-36BBEB2970D2}"/>
              </a:ext>
            </a:extLst>
          </p:cNvPr>
          <p:cNvSpPr/>
          <p:nvPr/>
        </p:nvSpPr>
        <p:spPr>
          <a:xfrm>
            <a:off x="454026" y="1426632"/>
            <a:ext cx="8251297" cy="1538883"/>
          </a:xfrm>
          <a:prstGeom prst="rect">
            <a:avLst/>
          </a:prstGeom>
        </p:spPr>
        <p:txBody>
          <a:bodyPr wrap="square">
            <a:spAutoFit/>
          </a:bodyPr>
          <a:lstStyle/>
          <a:p>
            <a:r>
              <a:rPr lang="en-US" sz="2200" dirty="0"/>
              <a:t>Subset of Requirements</a:t>
            </a:r>
          </a:p>
          <a:p>
            <a:pPr marL="342900" indent="-342900">
              <a:buFont typeface="Arial" panose="020B0604020202020204" pitchFamily="34" charset="0"/>
              <a:buChar char="•"/>
            </a:pPr>
            <a:r>
              <a:rPr lang="en-US" dirty="0"/>
              <a:t>A </a:t>
            </a:r>
            <a:r>
              <a:rPr lang="en-US" i="1" dirty="0" err="1"/>
              <a:t>RoverConstellation</a:t>
            </a:r>
            <a:r>
              <a:rPr lang="en-US" i="1" dirty="0"/>
              <a:t> </a:t>
            </a:r>
            <a:r>
              <a:rPr lang="en-US" dirty="0"/>
              <a:t>must have between 2 and 10</a:t>
            </a:r>
            <a:r>
              <a:rPr lang="en-US" i="1" dirty="0"/>
              <a:t> Rovers</a:t>
            </a:r>
          </a:p>
          <a:p>
            <a:pPr marL="342900" indent="-342900">
              <a:buFont typeface="Arial" panose="020B0604020202020204" pitchFamily="34" charset="0"/>
              <a:buChar char="•"/>
            </a:pPr>
            <a:r>
              <a:rPr lang="en-US" dirty="0"/>
              <a:t>A </a:t>
            </a:r>
            <a:r>
              <a:rPr lang="en-US" i="1" dirty="0" err="1"/>
              <a:t>RoverConstellation</a:t>
            </a:r>
            <a:r>
              <a:rPr lang="en-US" i="1" dirty="0"/>
              <a:t> </a:t>
            </a:r>
            <a:r>
              <a:rPr lang="en-US" dirty="0"/>
              <a:t>must have a </a:t>
            </a:r>
            <a:r>
              <a:rPr lang="en-US" i="1" dirty="0" err="1"/>
              <a:t>BaseStation</a:t>
            </a:r>
            <a:endParaRPr lang="en-US" i="1" dirty="0"/>
          </a:p>
          <a:p>
            <a:pPr marL="342900" indent="-342900">
              <a:buFont typeface="Arial" panose="020B0604020202020204" pitchFamily="34" charset="0"/>
              <a:buChar char="•"/>
            </a:pPr>
            <a:r>
              <a:rPr lang="en-US" dirty="0"/>
              <a:t>A</a:t>
            </a:r>
            <a:r>
              <a:rPr lang="en-US" i="1" dirty="0"/>
              <a:t> Rover</a:t>
            </a:r>
            <a:r>
              <a:rPr lang="en-US" dirty="0"/>
              <a:t> must have a </a:t>
            </a:r>
            <a:r>
              <a:rPr lang="en-US" i="1" dirty="0"/>
              <a:t>Camera</a:t>
            </a:r>
            <a:r>
              <a:rPr lang="en-US" dirty="0"/>
              <a:t> and an </a:t>
            </a:r>
            <a:r>
              <a:rPr lang="en-US" i="1" dirty="0" err="1"/>
              <a:t>EnvironmentSensor</a:t>
            </a:r>
            <a:r>
              <a:rPr lang="en-US" dirty="0"/>
              <a:t> </a:t>
            </a:r>
          </a:p>
          <a:p>
            <a:pPr marL="342900" indent="-342900">
              <a:buFont typeface="+mj-lt"/>
              <a:buAutoNum type="arabicPeriod"/>
            </a:pPr>
            <a:endParaRPr lang="en-US" dirty="0"/>
          </a:p>
        </p:txBody>
      </p:sp>
      <p:sp>
        <p:nvSpPr>
          <p:cNvPr id="47" name="Rectangle 46">
            <a:extLst>
              <a:ext uri="{FF2B5EF4-FFF2-40B4-BE49-F238E27FC236}">
                <a16:creationId xmlns:a16="http://schemas.microsoft.com/office/drawing/2014/main" id="{C86CC1B0-5712-FA43-BBD2-10DC44D27E93}"/>
              </a:ext>
            </a:extLst>
          </p:cNvPr>
          <p:cNvSpPr/>
          <p:nvPr/>
        </p:nvSpPr>
        <p:spPr>
          <a:xfrm>
            <a:off x="707232" y="4164979"/>
            <a:ext cx="1730348" cy="347943"/>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RoverConstellation</a:t>
            </a:r>
            <a:endParaRPr lang="en-US" sz="1400" dirty="0">
              <a:solidFill>
                <a:schemeClr val="tx1"/>
              </a:solidFill>
            </a:endParaRPr>
          </a:p>
        </p:txBody>
      </p:sp>
      <p:cxnSp>
        <p:nvCxnSpPr>
          <p:cNvPr id="62" name="Straight Arrow Connector 61">
            <a:extLst>
              <a:ext uri="{FF2B5EF4-FFF2-40B4-BE49-F238E27FC236}">
                <a16:creationId xmlns:a16="http://schemas.microsoft.com/office/drawing/2014/main" id="{1C3D243C-5440-4D43-AD1F-23D528C978ED}"/>
              </a:ext>
            </a:extLst>
          </p:cNvPr>
          <p:cNvCxnSpPr>
            <a:cxnSpLocks/>
            <a:stCxn id="64" idx="2"/>
            <a:endCxn id="58" idx="0"/>
          </p:cNvCxnSpPr>
          <p:nvPr/>
        </p:nvCxnSpPr>
        <p:spPr>
          <a:xfrm flipH="1">
            <a:off x="4523175" y="4636789"/>
            <a:ext cx="1469319" cy="296038"/>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5AA0D700-C827-B34D-B4C0-1E55A8CD758B}"/>
              </a:ext>
            </a:extLst>
          </p:cNvPr>
          <p:cNvSpPr/>
          <p:nvPr/>
        </p:nvSpPr>
        <p:spPr>
          <a:xfrm>
            <a:off x="4193561" y="4932827"/>
            <a:ext cx="659227" cy="319683"/>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sp>
        <p:nvSpPr>
          <p:cNvPr id="59" name="Rectangle 58">
            <a:extLst>
              <a:ext uri="{FF2B5EF4-FFF2-40B4-BE49-F238E27FC236}">
                <a16:creationId xmlns:a16="http://schemas.microsoft.com/office/drawing/2014/main" id="{BB11C2F4-E708-2F41-A9BD-92785426FD43}"/>
              </a:ext>
            </a:extLst>
          </p:cNvPr>
          <p:cNvSpPr/>
          <p:nvPr/>
        </p:nvSpPr>
        <p:spPr>
          <a:xfrm>
            <a:off x="3327513" y="5728177"/>
            <a:ext cx="859361" cy="27633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Camera</a:t>
            </a:r>
          </a:p>
        </p:txBody>
      </p:sp>
      <p:cxnSp>
        <p:nvCxnSpPr>
          <p:cNvPr id="60" name="Straight Arrow Connector 59">
            <a:extLst>
              <a:ext uri="{FF2B5EF4-FFF2-40B4-BE49-F238E27FC236}">
                <a16:creationId xmlns:a16="http://schemas.microsoft.com/office/drawing/2014/main" id="{6CD513EA-924D-0347-BE43-57B036C08F06}"/>
              </a:ext>
            </a:extLst>
          </p:cNvPr>
          <p:cNvCxnSpPr>
            <a:cxnSpLocks/>
            <a:stCxn id="58" idx="2"/>
            <a:endCxn id="59" idx="0"/>
          </p:cNvCxnSpPr>
          <p:nvPr/>
        </p:nvCxnSpPr>
        <p:spPr>
          <a:xfrm flipH="1">
            <a:off x="3757194" y="5252510"/>
            <a:ext cx="765981" cy="475667"/>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7DB9029-4BFB-A840-A293-9FAB7F81733D}"/>
              </a:ext>
            </a:extLst>
          </p:cNvPr>
          <p:cNvSpPr txBox="1"/>
          <p:nvPr/>
        </p:nvSpPr>
        <p:spPr>
          <a:xfrm>
            <a:off x="-13955" y="3457365"/>
            <a:ext cx="3172728" cy="646331"/>
          </a:xfrm>
          <a:prstGeom prst="rect">
            <a:avLst/>
          </a:prstGeom>
          <a:noFill/>
        </p:spPr>
        <p:txBody>
          <a:bodyPr wrap="none" rtlCol="0">
            <a:spAutoFit/>
          </a:bodyPr>
          <a:lstStyle/>
          <a:p>
            <a:pPr algn="ctr"/>
            <a:r>
              <a:rPr lang="en-US" dirty="0"/>
              <a:t>Current Starting Model</a:t>
            </a:r>
          </a:p>
          <a:p>
            <a:pPr algn="ctr"/>
            <a:r>
              <a:rPr lang="en-US" dirty="0"/>
              <a:t>(Without Any User Guidance)</a:t>
            </a:r>
          </a:p>
        </p:txBody>
      </p:sp>
      <p:sp>
        <p:nvSpPr>
          <p:cNvPr id="64" name="Rectangle 63">
            <a:extLst>
              <a:ext uri="{FF2B5EF4-FFF2-40B4-BE49-F238E27FC236}">
                <a16:creationId xmlns:a16="http://schemas.microsoft.com/office/drawing/2014/main" id="{552F4FB6-46BE-BA43-9566-9C61B9C1B18E}"/>
              </a:ext>
            </a:extLst>
          </p:cNvPr>
          <p:cNvSpPr/>
          <p:nvPr/>
        </p:nvSpPr>
        <p:spPr>
          <a:xfrm>
            <a:off x="5127320" y="4288846"/>
            <a:ext cx="1730348" cy="347943"/>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RoverConstellation</a:t>
            </a:r>
            <a:endParaRPr lang="en-US" sz="1400" dirty="0">
              <a:solidFill>
                <a:schemeClr val="tx1"/>
              </a:solidFill>
            </a:endParaRPr>
          </a:p>
        </p:txBody>
      </p:sp>
      <p:sp>
        <p:nvSpPr>
          <p:cNvPr id="66" name="Rectangle 65">
            <a:extLst>
              <a:ext uri="{FF2B5EF4-FFF2-40B4-BE49-F238E27FC236}">
                <a16:creationId xmlns:a16="http://schemas.microsoft.com/office/drawing/2014/main" id="{E9752D53-7160-B74E-8CB0-B180AD7B048C}"/>
              </a:ext>
            </a:extLst>
          </p:cNvPr>
          <p:cNvSpPr/>
          <p:nvPr/>
        </p:nvSpPr>
        <p:spPr>
          <a:xfrm>
            <a:off x="4852788" y="5708333"/>
            <a:ext cx="1126821" cy="27633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EnvSensor</a:t>
            </a:r>
            <a:endParaRPr lang="en-US" sz="1400" dirty="0">
              <a:solidFill>
                <a:schemeClr val="tx1"/>
              </a:solidFill>
            </a:endParaRPr>
          </a:p>
        </p:txBody>
      </p:sp>
      <p:cxnSp>
        <p:nvCxnSpPr>
          <p:cNvPr id="67" name="Straight Arrow Connector 66">
            <a:extLst>
              <a:ext uri="{FF2B5EF4-FFF2-40B4-BE49-F238E27FC236}">
                <a16:creationId xmlns:a16="http://schemas.microsoft.com/office/drawing/2014/main" id="{0B4A7DD9-859C-EF4D-BD61-AE6A9FBD7ED0}"/>
              </a:ext>
            </a:extLst>
          </p:cNvPr>
          <p:cNvCxnSpPr>
            <a:cxnSpLocks/>
            <a:stCxn id="58" idx="2"/>
            <a:endCxn id="66" idx="0"/>
          </p:cNvCxnSpPr>
          <p:nvPr/>
        </p:nvCxnSpPr>
        <p:spPr>
          <a:xfrm>
            <a:off x="4523175" y="5252510"/>
            <a:ext cx="893024" cy="455823"/>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433E7169-893E-9747-8333-7A20DE90607E}"/>
              </a:ext>
            </a:extLst>
          </p:cNvPr>
          <p:cNvCxnSpPr>
            <a:cxnSpLocks/>
            <a:stCxn id="64" idx="2"/>
            <a:endCxn id="83" idx="0"/>
          </p:cNvCxnSpPr>
          <p:nvPr/>
        </p:nvCxnSpPr>
        <p:spPr>
          <a:xfrm>
            <a:off x="5992494" y="4636789"/>
            <a:ext cx="1510958" cy="296038"/>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BFDB4667-4D26-9940-ABED-D95540541285}"/>
              </a:ext>
            </a:extLst>
          </p:cNvPr>
          <p:cNvSpPr/>
          <p:nvPr/>
        </p:nvSpPr>
        <p:spPr>
          <a:xfrm>
            <a:off x="7173838" y="4932827"/>
            <a:ext cx="659227" cy="319683"/>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sp>
        <p:nvSpPr>
          <p:cNvPr id="84" name="Rectangle 83">
            <a:extLst>
              <a:ext uri="{FF2B5EF4-FFF2-40B4-BE49-F238E27FC236}">
                <a16:creationId xmlns:a16="http://schemas.microsoft.com/office/drawing/2014/main" id="{93FE8028-F76A-5E4A-8651-4CE9AFB201CE}"/>
              </a:ext>
            </a:extLst>
          </p:cNvPr>
          <p:cNvSpPr/>
          <p:nvPr/>
        </p:nvSpPr>
        <p:spPr>
          <a:xfrm>
            <a:off x="6307790" y="5728177"/>
            <a:ext cx="859361" cy="27633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Camera</a:t>
            </a:r>
          </a:p>
        </p:txBody>
      </p:sp>
      <p:cxnSp>
        <p:nvCxnSpPr>
          <p:cNvPr id="85" name="Straight Arrow Connector 84">
            <a:extLst>
              <a:ext uri="{FF2B5EF4-FFF2-40B4-BE49-F238E27FC236}">
                <a16:creationId xmlns:a16="http://schemas.microsoft.com/office/drawing/2014/main" id="{5A13EC10-D21B-6D4D-B4AC-A1C80CC6639D}"/>
              </a:ext>
            </a:extLst>
          </p:cNvPr>
          <p:cNvCxnSpPr>
            <a:cxnSpLocks/>
            <a:stCxn id="83" idx="2"/>
            <a:endCxn id="84" idx="0"/>
          </p:cNvCxnSpPr>
          <p:nvPr/>
        </p:nvCxnSpPr>
        <p:spPr>
          <a:xfrm flipH="1">
            <a:off x="6737471" y="5252510"/>
            <a:ext cx="765981" cy="475667"/>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71E3A92E-D959-B247-832A-5AC1EE8D39D2}"/>
              </a:ext>
            </a:extLst>
          </p:cNvPr>
          <p:cNvSpPr/>
          <p:nvPr/>
        </p:nvSpPr>
        <p:spPr>
          <a:xfrm>
            <a:off x="7833065" y="5708333"/>
            <a:ext cx="1126821" cy="27633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EnvSensor</a:t>
            </a:r>
            <a:endParaRPr lang="en-US" sz="1400" dirty="0">
              <a:solidFill>
                <a:schemeClr val="tx1"/>
              </a:solidFill>
            </a:endParaRPr>
          </a:p>
        </p:txBody>
      </p:sp>
      <p:cxnSp>
        <p:nvCxnSpPr>
          <p:cNvPr id="87" name="Straight Arrow Connector 86">
            <a:extLst>
              <a:ext uri="{FF2B5EF4-FFF2-40B4-BE49-F238E27FC236}">
                <a16:creationId xmlns:a16="http://schemas.microsoft.com/office/drawing/2014/main" id="{7A98218E-A54C-8148-A53F-22F7E6747021}"/>
              </a:ext>
            </a:extLst>
          </p:cNvPr>
          <p:cNvCxnSpPr>
            <a:cxnSpLocks/>
            <a:stCxn id="83" idx="2"/>
            <a:endCxn id="86" idx="0"/>
          </p:cNvCxnSpPr>
          <p:nvPr/>
        </p:nvCxnSpPr>
        <p:spPr>
          <a:xfrm>
            <a:off x="7503452" y="5252510"/>
            <a:ext cx="893024" cy="455823"/>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51EC2F10-F593-244B-921D-3EECD1F8616C}"/>
              </a:ext>
            </a:extLst>
          </p:cNvPr>
          <p:cNvSpPr txBox="1"/>
          <p:nvPr/>
        </p:nvSpPr>
        <p:spPr>
          <a:xfrm>
            <a:off x="4406130" y="3453882"/>
            <a:ext cx="3172728" cy="646331"/>
          </a:xfrm>
          <a:prstGeom prst="rect">
            <a:avLst/>
          </a:prstGeom>
          <a:noFill/>
        </p:spPr>
        <p:txBody>
          <a:bodyPr wrap="none" rtlCol="0">
            <a:spAutoFit/>
          </a:bodyPr>
          <a:lstStyle/>
          <a:p>
            <a:pPr algn="ctr"/>
            <a:r>
              <a:rPr lang="en-US" dirty="0"/>
              <a:t>Proposed Starting Model</a:t>
            </a:r>
          </a:p>
          <a:p>
            <a:pPr algn="ctr"/>
            <a:r>
              <a:rPr lang="en-US" dirty="0"/>
              <a:t>(Without Any User Guidance)</a:t>
            </a:r>
          </a:p>
        </p:txBody>
      </p:sp>
      <p:cxnSp>
        <p:nvCxnSpPr>
          <p:cNvPr id="24" name="Straight Arrow Connector 23">
            <a:extLst>
              <a:ext uri="{FF2B5EF4-FFF2-40B4-BE49-F238E27FC236}">
                <a16:creationId xmlns:a16="http://schemas.microsoft.com/office/drawing/2014/main" id="{646B34D4-DD02-2441-83FC-3C4250EA2BDF}"/>
              </a:ext>
            </a:extLst>
          </p:cNvPr>
          <p:cNvCxnSpPr>
            <a:cxnSpLocks/>
            <a:stCxn id="64" idx="2"/>
            <a:endCxn id="25" idx="0"/>
          </p:cNvCxnSpPr>
          <p:nvPr/>
        </p:nvCxnSpPr>
        <p:spPr>
          <a:xfrm>
            <a:off x="5992494" y="4636789"/>
            <a:ext cx="0" cy="281946"/>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2FA517D-B1C6-BB45-95A3-D6C06991A39B}"/>
              </a:ext>
            </a:extLst>
          </p:cNvPr>
          <p:cNvSpPr/>
          <p:nvPr/>
        </p:nvSpPr>
        <p:spPr>
          <a:xfrm>
            <a:off x="5369265" y="4918735"/>
            <a:ext cx="1246458" cy="319683"/>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BaseStation</a:t>
            </a:r>
            <a:endParaRPr lang="en-US" sz="1400" dirty="0">
              <a:solidFill>
                <a:schemeClr val="tx1"/>
              </a:solidFill>
            </a:endParaRPr>
          </a:p>
        </p:txBody>
      </p:sp>
    </p:spTree>
    <p:extLst>
      <p:ext uri="{BB962C8B-B14F-4D97-AF65-F5344CB8AC3E}">
        <p14:creationId xmlns:p14="http://schemas.microsoft.com/office/powerpoint/2010/main" val="1103879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Experimental Results</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Improving Starting Location of Search</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14</a:t>
            </a:fld>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7D7A8D-01DC-874C-9A0D-4262E0CAB681}"/>
                  </a:ext>
                </a:extLst>
              </p:cNvPr>
              <p:cNvSpPr txBox="1"/>
              <p:nvPr/>
            </p:nvSpPr>
            <p:spPr>
              <a:xfrm>
                <a:off x="498487" y="1445648"/>
                <a:ext cx="8182496" cy="769441"/>
              </a:xfrm>
              <a:prstGeom prst="rect">
                <a:avLst/>
              </a:prstGeom>
              <a:noFill/>
            </p:spPr>
            <p:txBody>
              <a:bodyPr wrap="none" rtlCol="0">
                <a:spAutoFit/>
              </a:bodyPr>
              <a:lstStyle/>
              <a:p>
                <a:pPr algn="ctr"/>
                <a:r>
                  <a:rPr lang="en-US" b="1" dirty="0"/>
                  <a:t>On Average </a:t>
                </a:r>
                <a:r>
                  <a:rPr lang="en-US" b="1" u="sng" dirty="0">
                    <a:solidFill>
                      <a:srgbClr val="0432FF"/>
                    </a:solidFill>
                  </a:rPr>
                  <a:t>5,770 Fewer Designs Evaluated</a:t>
                </a:r>
                <a:r>
                  <a:rPr lang="en-US" b="1" dirty="0"/>
                  <a:t> to Find a Feasible Mars Cave</a:t>
                </a:r>
              </a:p>
              <a:p>
                <a:pPr algn="ctr"/>
                <a:r>
                  <a:rPr lang="en-US" b="1" dirty="0"/>
                  <a:t>Exploration Design, </a:t>
                </a:r>
                <a:r>
                  <a:rPr lang="en-US" b="1" dirty="0">
                    <a:solidFill>
                      <a:srgbClr val="0432FF"/>
                    </a:solidFill>
                  </a:rPr>
                  <a:t>Decreasing Time to Find a Feasible Solution by </a:t>
                </a:r>
                <a14:m>
                  <m:oMath xmlns:m="http://schemas.openxmlformats.org/officeDocument/2006/math">
                    <m:f>
                      <m:fPr>
                        <m:ctrlPr>
                          <a:rPr lang="en-US" b="1" i="1" smtClean="0">
                            <a:solidFill>
                              <a:srgbClr val="0432FF"/>
                            </a:solidFill>
                            <a:latin typeface="Cambria Math" panose="02040503050406030204" pitchFamily="18" charset="0"/>
                          </a:rPr>
                        </m:ctrlPr>
                      </m:fPr>
                      <m:num>
                        <m:r>
                          <a:rPr lang="en-US" b="1" i="1" smtClean="0">
                            <a:solidFill>
                              <a:srgbClr val="0432FF"/>
                            </a:solidFill>
                            <a:latin typeface="Cambria Math" panose="02040503050406030204" pitchFamily="18" charset="0"/>
                          </a:rPr>
                          <m:t>𝟏</m:t>
                        </m:r>
                      </m:num>
                      <m:den>
                        <m:r>
                          <a:rPr lang="en-US" b="1" i="1" smtClean="0">
                            <a:solidFill>
                              <a:srgbClr val="0432FF"/>
                            </a:solidFill>
                            <a:latin typeface="Cambria Math" panose="02040503050406030204" pitchFamily="18" charset="0"/>
                          </a:rPr>
                          <m:t>𝟑</m:t>
                        </m:r>
                      </m:den>
                    </m:f>
                  </m:oMath>
                </a14:m>
                <a:r>
                  <a:rPr lang="en-US" b="1" dirty="0">
                    <a:solidFill>
                      <a:srgbClr val="0432FF"/>
                    </a:solidFill>
                  </a:rPr>
                  <a:t> </a:t>
                </a:r>
                <a:r>
                  <a:rPr lang="en-US" b="1" dirty="0"/>
                  <a:t>!</a:t>
                </a:r>
              </a:p>
            </p:txBody>
          </p:sp>
        </mc:Choice>
        <mc:Fallback xmlns="">
          <p:sp>
            <p:nvSpPr>
              <p:cNvPr id="18" name="TextBox 17">
                <a:extLst>
                  <a:ext uri="{FF2B5EF4-FFF2-40B4-BE49-F238E27FC236}">
                    <a16:creationId xmlns:a16="http://schemas.microsoft.com/office/drawing/2014/main" id="{967D7A8D-01DC-874C-9A0D-4262E0CAB681}"/>
                  </a:ext>
                </a:extLst>
              </p:cNvPr>
              <p:cNvSpPr txBox="1">
                <a:spLocks noRot="1" noChangeAspect="1" noMove="1" noResize="1" noEditPoints="1" noAdjustHandles="1" noChangeArrowheads="1" noChangeShapeType="1" noTextEdit="1"/>
              </p:cNvSpPr>
              <p:nvPr/>
            </p:nvSpPr>
            <p:spPr>
              <a:xfrm>
                <a:off x="498487" y="1445648"/>
                <a:ext cx="8182496" cy="769441"/>
              </a:xfrm>
              <a:prstGeom prst="rect">
                <a:avLst/>
              </a:prstGeom>
              <a:blipFill>
                <a:blip r:embed="rId2"/>
                <a:stretch>
                  <a:fillRect t="-3279" b="-3279"/>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F3A9C174-FBB4-9C4C-BD95-D002B4E7244A}"/>
              </a:ext>
            </a:extLst>
          </p:cNvPr>
          <p:cNvPicPr>
            <a:picLocks noChangeAspect="1"/>
          </p:cNvPicPr>
          <p:nvPr/>
        </p:nvPicPr>
        <p:blipFill rotWithShape="1">
          <a:blip r:embed="rId3"/>
          <a:srcRect l="48999" t="18484" r="26198" b="41241"/>
          <a:stretch/>
        </p:blipFill>
        <p:spPr>
          <a:xfrm>
            <a:off x="992613" y="2149518"/>
            <a:ext cx="7194232" cy="4425024"/>
          </a:xfrm>
          <a:prstGeom prst="rect">
            <a:avLst/>
          </a:prstGeom>
        </p:spPr>
      </p:pic>
    </p:spTree>
    <p:extLst>
      <p:ext uri="{BB962C8B-B14F-4D97-AF65-F5344CB8AC3E}">
        <p14:creationId xmlns:p14="http://schemas.microsoft.com/office/powerpoint/2010/main" val="320042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A58D0-B006-344D-B5E5-E16A0E3875B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3169E78-FFC7-6E43-B4B6-8881B771321D}"/>
              </a:ext>
            </a:extLst>
          </p:cNvPr>
          <p:cNvSpPr>
            <a:spLocks noGrp="1"/>
          </p:cNvSpPr>
          <p:nvPr>
            <p:ph type="ctr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012E5B0F-6AF4-CD44-B873-F46E8B80AE2B}"/>
              </a:ext>
            </a:extLst>
          </p:cNvPr>
          <p:cNvSpPr>
            <a:spLocks noGrp="1"/>
          </p:cNvSpPr>
          <p:nvPr>
            <p:ph type="body" sz="quarter" idx="17"/>
          </p:nvPr>
        </p:nvSpPr>
        <p:spPr/>
        <p:txBody>
          <a:bodyPr/>
          <a:lstStyle/>
          <a:p>
            <a:pPr marL="457200" indent="-457200">
              <a:buFont typeface="+mj-lt"/>
              <a:buAutoNum type="arabicPeriod"/>
            </a:pPr>
            <a:r>
              <a:rPr lang="en-US" sz="2000" dirty="0">
                <a:solidFill>
                  <a:schemeClr val="accent6">
                    <a:lumMod val="75000"/>
                  </a:schemeClr>
                </a:solidFill>
              </a:rPr>
              <a:t>Will starting the search from a small, feasible model decrease the time needed to find a solution?</a:t>
            </a:r>
          </a:p>
          <a:p>
            <a:pPr marL="457200" indent="-457200">
              <a:buFont typeface="+mj-lt"/>
              <a:buAutoNum type="arabicPeriod"/>
            </a:pPr>
            <a:endParaRPr lang="en-US" sz="2000" dirty="0"/>
          </a:p>
          <a:p>
            <a:pPr marL="457200" indent="-457200">
              <a:buFont typeface="+mj-lt"/>
              <a:buAutoNum type="arabicPeriod"/>
            </a:pPr>
            <a:r>
              <a:rPr lang="en-US" sz="2000" dirty="0">
                <a:solidFill>
                  <a:srgbClr val="0432FF"/>
                </a:solidFill>
              </a:rPr>
              <a:t>Can autonomously generated rules outperform those created by domain experts?</a:t>
            </a:r>
          </a:p>
          <a:p>
            <a:pPr marL="457200" indent="-457200">
              <a:buFont typeface="+mj-lt"/>
              <a:buAutoNum type="arabicPeriod"/>
            </a:pPr>
            <a:endParaRPr lang="en-US" sz="2000" dirty="0"/>
          </a:p>
          <a:p>
            <a:pPr marL="457200" indent="-457200">
              <a:buFont typeface="+mj-lt"/>
              <a:buAutoNum type="arabicPeriod"/>
            </a:pPr>
            <a:r>
              <a:rPr lang="en-US" sz="2000" dirty="0">
                <a:solidFill>
                  <a:schemeClr val="accent6">
                    <a:lumMod val="75000"/>
                  </a:schemeClr>
                </a:solidFill>
              </a:rPr>
              <a:t>Can other algorithms search the model-space better than a genetic algorithm?</a:t>
            </a:r>
          </a:p>
        </p:txBody>
      </p:sp>
      <p:sp>
        <p:nvSpPr>
          <p:cNvPr id="5" name="Date Placeholder 4">
            <a:extLst>
              <a:ext uri="{FF2B5EF4-FFF2-40B4-BE49-F238E27FC236}">
                <a16:creationId xmlns:a16="http://schemas.microsoft.com/office/drawing/2014/main" id="{F1D27C0F-0A30-A24F-B761-0E23EBBDC98E}"/>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2DDDF9EF-4F6B-7843-A9CE-38D120C5CE8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B82EF469-6163-9944-8CC0-5A41A7825B5A}"/>
              </a:ext>
            </a:extLst>
          </p:cNvPr>
          <p:cNvSpPr>
            <a:spLocks noGrp="1"/>
          </p:cNvSpPr>
          <p:nvPr>
            <p:ph type="sldNum" sz="quarter" idx="20"/>
          </p:nvPr>
        </p:nvSpPr>
        <p:spPr/>
        <p:txBody>
          <a:bodyPr/>
          <a:lstStyle/>
          <a:p>
            <a:fld id="{F1E51A9F-9D40-144B-9666-6B30B75E8C1B}" type="slidenum">
              <a:rPr lang="en-US" smtClean="0"/>
              <a:pPr/>
              <a:t>15</a:t>
            </a:fld>
            <a:endParaRPr lang="en-US"/>
          </a:p>
        </p:txBody>
      </p:sp>
    </p:spTree>
    <p:extLst>
      <p:ext uri="{BB962C8B-B14F-4D97-AF65-F5344CB8AC3E}">
        <p14:creationId xmlns:p14="http://schemas.microsoft.com/office/powerpoint/2010/main" val="3650086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779CF0-373F-414B-B54F-818189CDAA9A}"/>
              </a:ext>
            </a:extLst>
          </p:cNvPr>
          <p:cNvSpPr>
            <a:spLocks noGrp="1"/>
          </p:cNvSpPr>
          <p:nvPr>
            <p:ph type="ctrTitle"/>
          </p:nvPr>
        </p:nvSpPr>
        <p:spPr/>
        <p:txBody>
          <a:bodyPr/>
          <a:lstStyle/>
          <a:p>
            <a:r>
              <a:rPr lang="en-US" dirty="0"/>
              <a:t>New Exploration Rules: Method</a:t>
            </a:r>
          </a:p>
        </p:txBody>
      </p:sp>
      <p:sp>
        <p:nvSpPr>
          <p:cNvPr id="5" name="Date Placeholder 4">
            <a:extLst>
              <a:ext uri="{FF2B5EF4-FFF2-40B4-BE49-F238E27FC236}">
                <a16:creationId xmlns:a16="http://schemas.microsoft.com/office/drawing/2014/main" id="{48996BB6-E3C8-6244-8E1A-FE72AF93E913}"/>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851EC2B7-97DB-AE4A-AD1B-E25760FBAEC3}"/>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9A9179EB-4EC5-E14F-9B37-6A56A2C3C721}"/>
              </a:ext>
            </a:extLst>
          </p:cNvPr>
          <p:cNvSpPr>
            <a:spLocks noGrp="1"/>
          </p:cNvSpPr>
          <p:nvPr>
            <p:ph type="sldNum" sz="quarter" idx="20"/>
          </p:nvPr>
        </p:nvSpPr>
        <p:spPr/>
        <p:txBody>
          <a:bodyPr/>
          <a:lstStyle/>
          <a:p>
            <a:fld id="{F1E51A9F-9D40-144B-9666-6B30B75E8C1B}" type="slidenum">
              <a:rPr lang="en-US" smtClean="0"/>
              <a:pPr/>
              <a:t>16</a:t>
            </a:fld>
            <a:endParaRPr lang="en-US"/>
          </a:p>
        </p:txBody>
      </p:sp>
      <p:grpSp>
        <p:nvGrpSpPr>
          <p:cNvPr id="32" name="Group 31">
            <a:extLst>
              <a:ext uri="{FF2B5EF4-FFF2-40B4-BE49-F238E27FC236}">
                <a16:creationId xmlns:a16="http://schemas.microsoft.com/office/drawing/2014/main" id="{753FFDB0-58DB-CD4E-AEC4-2B38512E4A6B}"/>
              </a:ext>
            </a:extLst>
          </p:cNvPr>
          <p:cNvGrpSpPr/>
          <p:nvPr/>
        </p:nvGrpSpPr>
        <p:grpSpPr>
          <a:xfrm>
            <a:off x="454026" y="3406214"/>
            <a:ext cx="2117522" cy="1899158"/>
            <a:chOff x="230980" y="2755987"/>
            <a:chExt cx="2937169" cy="2475879"/>
          </a:xfrm>
        </p:grpSpPr>
        <p:sp>
          <p:nvSpPr>
            <p:cNvPr id="15" name="Rectangle 14">
              <a:extLst>
                <a:ext uri="{FF2B5EF4-FFF2-40B4-BE49-F238E27FC236}">
                  <a16:creationId xmlns:a16="http://schemas.microsoft.com/office/drawing/2014/main" id="{157810E1-EBBF-A343-8E3D-B5CC4C2F5C4C}"/>
                </a:ext>
              </a:extLst>
            </p:cNvPr>
            <p:cNvSpPr/>
            <p:nvPr/>
          </p:nvSpPr>
          <p:spPr>
            <a:xfrm>
              <a:off x="1145380" y="2755987"/>
              <a:ext cx="1108369" cy="91440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Mission</a:t>
              </a:r>
            </a:p>
          </p:txBody>
        </p:sp>
        <p:sp>
          <p:nvSpPr>
            <p:cNvPr id="17" name="Rectangle 16">
              <a:extLst>
                <a:ext uri="{FF2B5EF4-FFF2-40B4-BE49-F238E27FC236}">
                  <a16:creationId xmlns:a16="http://schemas.microsoft.com/office/drawing/2014/main" id="{DA5806E9-9A12-0041-B475-2B2A542D2E1B}"/>
                </a:ext>
              </a:extLst>
            </p:cNvPr>
            <p:cNvSpPr/>
            <p:nvPr/>
          </p:nvSpPr>
          <p:spPr>
            <a:xfrm>
              <a:off x="230980" y="4317465"/>
              <a:ext cx="914400" cy="91440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sp>
          <p:nvSpPr>
            <p:cNvPr id="18" name="Rectangle 17">
              <a:extLst>
                <a:ext uri="{FF2B5EF4-FFF2-40B4-BE49-F238E27FC236}">
                  <a16:creationId xmlns:a16="http://schemas.microsoft.com/office/drawing/2014/main" id="{E9DA5471-A1F4-354B-AE13-43668ABB8CB6}"/>
                </a:ext>
              </a:extLst>
            </p:cNvPr>
            <p:cNvSpPr/>
            <p:nvPr/>
          </p:nvSpPr>
          <p:spPr>
            <a:xfrm>
              <a:off x="2253749" y="4317465"/>
              <a:ext cx="914400" cy="91440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cxnSp>
          <p:nvCxnSpPr>
            <p:cNvPr id="20" name="Straight Arrow Connector 19">
              <a:extLst>
                <a:ext uri="{FF2B5EF4-FFF2-40B4-BE49-F238E27FC236}">
                  <a16:creationId xmlns:a16="http://schemas.microsoft.com/office/drawing/2014/main" id="{D1BFEA34-618B-7A47-947B-852389E96F24}"/>
                </a:ext>
              </a:extLst>
            </p:cNvPr>
            <p:cNvCxnSpPr>
              <a:cxnSpLocks/>
              <a:stCxn id="15" idx="2"/>
              <a:endCxn id="17" idx="0"/>
            </p:cNvCxnSpPr>
            <p:nvPr/>
          </p:nvCxnSpPr>
          <p:spPr>
            <a:xfrm flipH="1">
              <a:off x="688180" y="3670388"/>
              <a:ext cx="1011385" cy="647078"/>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EFC160F-E50D-9C4F-955D-DCECF1C9EBFE}"/>
                </a:ext>
              </a:extLst>
            </p:cNvPr>
            <p:cNvCxnSpPr>
              <a:cxnSpLocks/>
              <a:stCxn id="15" idx="2"/>
              <a:endCxn id="18" idx="0"/>
            </p:cNvCxnSpPr>
            <p:nvPr/>
          </p:nvCxnSpPr>
          <p:spPr>
            <a:xfrm>
              <a:off x="1699565" y="3670388"/>
              <a:ext cx="1011384" cy="647078"/>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3D09C1B3-120F-EA4B-ABA6-AA195A4EB494}"/>
              </a:ext>
            </a:extLst>
          </p:cNvPr>
          <p:cNvSpPr txBox="1"/>
          <p:nvPr/>
        </p:nvSpPr>
        <p:spPr>
          <a:xfrm>
            <a:off x="806926" y="2077559"/>
            <a:ext cx="1467068" cy="923330"/>
          </a:xfrm>
          <a:prstGeom prst="rect">
            <a:avLst/>
          </a:prstGeom>
          <a:noFill/>
        </p:spPr>
        <p:txBody>
          <a:bodyPr wrap="none" rtlCol="0">
            <a:spAutoFit/>
          </a:bodyPr>
          <a:lstStyle/>
          <a:p>
            <a:pPr algn="ctr"/>
            <a:r>
              <a:rPr lang="en-US" i="1" dirty="0"/>
              <a:t>A Mission </a:t>
            </a:r>
          </a:p>
          <a:p>
            <a:pPr algn="ctr"/>
            <a:r>
              <a:rPr lang="en-US" i="1" dirty="0"/>
              <a:t>contains </a:t>
            </a:r>
          </a:p>
          <a:p>
            <a:pPr algn="ctr"/>
            <a:r>
              <a:rPr lang="en-US" i="1" dirty="0"/>
              <a:t>2 to 5 rovers</a:t>
            </a:r>
          </a:p>
        </p:txBody>
      </p:sp>
      <p:sp>
        <p:nvSpPr>
          <p:cNvPr id="31" name="TextBox 30">
            <a:extLst>
              <a:ext uri="{FF2B5EF4-FFF2-40B4-BE49-F238E27FC236}">
                <a16:creationId xmlns:a16="http://schemas.microsoft.com/office/drawing/2014/main" id="{F8E9F6E5-D0CC-E942-8DC7-34D42FD47277}"/>
              </a:ext>
            </a:extLst>
          </p:cNvPr>
          <p:cNvSpPr txBox="1"/>
          <p:nvPr/>
        </p:nvSpPr>
        <p:spPr>
          <a:xfrm>
            <a:off x="3205574" y="2072910"/>
            <a:ext cx="1749198" cy="923330"/>
          </a:xfrm>
          <a:prstGeom prst="rect">
            <a:avLst/>
          </a:prstGeom>
          <a:noFill/>
        </p:spPr>
        <p:txBody>
          <a:bodyPr wrap="none" rtlCol="0">
            <a:spAutoFit/>
          </a:bodyPr>
          <a:lstStyle/>
          <a:p>
            <a:pPr algn="ctr"/>
            <a:r>
              <a:rPr lang="en-US" i="1" dirty="0"/>
              <a:t>A Rover </a:t>
            </a:r>
          </a:p>
          <a:p>
            <a:pPr algn="ctr"/>
            <a:r>
              <a:rPr lang="en-US" i="1" dirty="0"/>
              <a:t>contains 1 to 3 </a:t>
            </a:r>
          </a:p>
          <a:p>
            <a:pPr algn="ctr"/>
            <a:r>
              <a:rPr lang="en-US" i="1" dirty="0"/>
              <a:t>Instruments</a:t>
            </a:r>
          </a:p>
        </p:txBody>
      </p:sp>
      <p:sp>
        <p:nvSpPr>
          <p:cNvPr id="40" name="TextBox 39">
            <a:extLst>
              <a:ext uri="{FF2B5EF4-FFF2-40B4-BE49-F238E27FC236}">
                <a16:creationId xmlns:a16="http://schemas.microsoft.com/office/drawing/2014/main" id="{B5E9DAB0-D15F-6B4C-B94B-909D1A0D66D2}"/>
              </a:ext>
            </a:extLst>
          </p:cNvPr>
          <p:cNvSpPr txBox="1"/>
          <p:nvPr/>
        </p:nvSpPr>
        <p:spPr>
          <a:xfrm>
            <a:off x="599715" y="3019298"/>
            <a:ext cx="1826141" cy="369332"/>
          </a:xfrm>
          <a:prstGeom prst="rect">
            <a:avLst/>
          </a:prstGeom>
          <a:noFill/>
        </p:spPr>
        <p:txBody>
          <a:bodyPr wrap="none" rtlCol="0">
            <a:spAutoFit/>
          </a:bodyPr>
          <a:lstStyle/>
          <a:p>
            <a:r>
              <a:rPr lang="en-US" dirty="0" err="1">
                <a:solidFill>
                  <a:srgbClr val="0432FF"/>
                </a:solidFill>
              </a:rPr>
              <a:t>addMissionRule</a:t>
            </a:r>
            <a:endParaRPr lang="en-US" dirty="0">
              <a:solidFill>
                <a:srgbClr val="0432FF"/>
              </a:solidFill>
            </a:endParaRPr>
          </a:p>
        </p:txBody>
      </p:sp>
      <p:sp>
        <p:nvSpPr>
          <p:cNvPr id="41" name="TextBox 40">
            <a:extLst>
              <a:ext uri="{FF2B5EF4-FFF2-40B4-BE49-F238E27FC236}">
                <a16:creationId xmlns:a16="http://schemas.microsoft.com/office/drawing/2014/main" id="{7E008DDC-957C-874C-A781-6AC1A6414B43}"/>
              </a:ext>
            </a:extLst>
          </p:cNvPr>
          <p:cNvSpPr txBox="1"/>
          <p:nvPr/>
        </p:nvSpPr>
        <p:spPr>
          <a:xfrm>
            <a:off x="3250460" y="3019298"/>
            <a:ext cx="1659429" cy="369332"/>
          </a:xfrm>
          <a:prstGeom prst="rect">
            <a:avLst/>
          </a:prstGeom>
          <a:noFill/>
        </p:spPr>
        <p:txBody>
          <a:bodyPr wrap="square" rtlCol="0">
            <a:spAutoFit/>
          </a:bodyPr>
          <a:lstStyle/>
          <a:p>
            <a:r>
              <a:rPr lang="en-US" dirty="0" err="1">
                <a:solidFill>
                  <a:srgbClr val="0432FF"/>
                </a:solidFill>
              </a:rPr>
              <a:t>addRoverRule</a:t>
            </a:r>
            <a:endParaRPr lang="en-US" dirty="0">
              <a:solidFill>
                <a:srgbClr val="0432FF"/>
              </a:solidFill>
            </a:endParaRPr>
          </a:p>
        </p:txBody>
      </p:sp>
      <p:grpSp>
        <p:nvGrpSpPr>
          <p:cNvPr id="61" name="Group 60">
            <a:extLst>
              <a:ext uri="{FF2B5EF4-FFF2-40B4-BE49-F238E27FC236}">
                <a16:creationId xmlns:a16="http://schemas.microsoft.com/office/drawing/2014/main" id="{5757CAAA-B6F6-A64A-9DBA-81C2FEA3B1DC}"/>
              </a:ext>
            </a:extLst>
          </p:cNvPr>
          <p:cNvGrpSpPr/>
          <p:nvPr/>
        </p:nvGrpSpPr>
        <p:grpSpPr>
          <a:xfrm>
            <a:off x="3552080" y="3402699"/>
            <a:ext cx="1056187" cy="1902673"/>
            <a:chOff x="3552080" y="3402699"/>
            <a:chExt cx="1056187" cy="1902673"/>
          </a:xfrm>
        </p:grpSpPr>
        <p:sp>
          <p:nvSpPr>
            <p:cNvPr id="38" name="Rectangle 37">
              <a:extLst>
                <a:ext uri="{FF2B5EF4-FFF2-40B4-BE49-F238E27FC236}">
                  <a16:creationId xmlns:a16="http://schemas.microsoft.com/office/drawing/2014/main" id="{8FF47065-7A13-6F4D-BDD1-16E063B9BCAD}"/>
                </a:ext>
              </a:extLst>
            </p:cNvPr>
            <p:cNvSpPr/>
            <p:nvPr/>
          </p:nvSpPr>
          <p:spPr>
            <a:xfrm>
              <a:off x="3750562" y="3402699"/>
              <a:ext cx="659227" cy="701404"/>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sp>
          <p:nvSpPr>
            <p:cNvPr id="42" name="Rectangle 41">
              <a:extLst>
                <a:ext uri="{FF2B5EF4-FFF2-40B4-BE49-F238E27FC236}">
                  <a16:creationId xmlns:a16="http://schemas.microsoft.com/office/drawing/2014/main" id="{E61AFDD4-54C0-8344-A418-B0D08839EA10}"/>
                </a:ext>
              </a:extLst>
            </p:cNvPr>
            <p:cNvSpPr/>
            <p:nvPr/>
          </p:nvSpPr>
          <p:spPr>
            <a:xfrm>
              <a:off x="3552080" y="4603968"/>
              <a:ext cx="1056187" cy="701404"/>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Instrument</a:t>
              </a:r>
            </a:p>
          </p:txBody>
        </p:sp>
        <p:cxnSp>
          <p:nvCxnSpPr>
            <p:cNvPr id="43" name="Straight Arrow Connector 42">
              <a:extLst>
                <a:ext uri="{FF2B5EF4-FFF2-40B4-BE49-F238E27FC236}">
                  <a16:creationId xmlns:a16="http://schemas.microsoft.com/office/drawing/2014/main" id="{064D0E42-1167-C148-9E89-5DFFE581D371}"/>
                </a:ext>
              </a:extLst>
            </p:cNvPr>
            <p:cNvCxnSpPr>
              <a:cxnSpLocks/>
              <a:stCxn id="38" idx="2"/>
              <a:endCxn id="42" idx="0"/>
            </p:cNvCxnSpPr>
            <p:nvPr/>
          </p:nvCxnSpPr>
          <p:spPr>
            <a:xfrm flipH="1">
              <a:off x="4080174" y="4104103"/>
              <a:ext cx="2" cy="499865"/>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50" name="TextBox 49">
            <a:extLst>
              <a:ext uri="{FF2B5EF4-FFF2-40B4-BE49-F238E27FC236}">
                <a16:creationId xmlns:a16="http://schemas.microsoft.com/office/drawing/2014/main" id="{0AE19E09-BC2E-0B48-B727-5D689C911E5C}"/>
              </a:ext>
            </a:extLst>
          </p:cNvPr>
          <p:cNvSpPr txBox="1"/>
          <p:nvPr/>
        </p:nvSpPr>
        <p:spPr>
          <a:xfrm>
            <a:off x="2634111" y="3000889"/>
            <a:ext cx="394660" cy="523220"/>
          </a:xfrm>
          <a:prstGeom prst="rect">
            <a:avLst/>
          </a:prstGeom>
          <a:noFill/>
        </p:spPr>
        <p:txBody>
          <a:bodyPr wrap="none" rtlCol="0">
            <a:spAutoFit/>
          </a:bodyPr>
          <a:lstStyle/>
          <a:p>
            <a:r>
              <a:rPr lang="en-US" sz="2800" dirty="0"/>
              <a:t>+</a:t>
            </a:r>
          </a:p>
        </p:txBody>
      </p:sp>
      <p:sp>
        <p:nvSpPr>
          <p:cNvPr id="51" name="TextBox 50">
            <a:extLst>
              <a:ext uri="{FF2B5EF4-FFF2-40B4-BE49-F238E27FC236}">
                <a16:creationId xmlns:a16="http://schemas.microsoft.com/office/drawing/2014/main" id="{147E3005-40A5-F447-80E7-251AB4BC30DF}"/>
              </a:ext>
            </a:extLst>
          </p:cNvPr>
          <p:cNvSpPr txBox="1"/>
          <p:nvPr/>
        </p:nvSpPr>
        <p:spPr>
          <a:xfrm>
            <a:off x="5113915" y="3019298"/>
            <a:ext cx="394660" cy="523220"/>
          </a:xfrm>
          <a:prstGeom prst="rect">
            <a:avLst/>
          </a:prstGeom>
          <a:noFill/>
        </p:spPr>
        <p:txBody>
          <a:bodyPr wrap="none" rtlCol="0">
            <a:spAutoFit/>
          </a:bodyPr>
          <a:lstStyle/>
          <a:p>
            <a:r>
              <a:rPr lang="en-US" sz="2800" dirty="0"/>
              <a:t>=</a:t>
            </a:r>
          </a:p>
        </p:txBody>
      </p:sp>
      <p:grpSp>
        <p:nvGrpSpPr>
          <p:cNvPr id="72" name="Group 71">
            <a:extLst>
              <a:ext uri="{FF2B5EF4-FFF2-40B4-BE49-F238E27FC236}">
                <a16:creationId xmlns:a16="http://schemas.microsoft.com/office/drawing/2014/main" id="{7F408A79-16AE-E04B-B2F4-373619CAF268}"/>
              </a:ext>
            </a:extLst>
          </p:cNvPr>
          <p:cNvGrpSpPr/>
          <p:nvPr/>
        </p:nvGrpSpPr>
        <p:grpSpPr>
          <a:xfrm>
            <a:off x="6189203" y="3409582"/>
            <a:ext cx="2388010" cy="3090176"/>
            <a:chOff x="6309805" y="2216953"/>
            <a:chExt cx="2388010" cy="3090176"/>
          </a:xfrm>
        </p:grpSpPr>
        <p:grpSp>
          <p:nvGrpSpPr>
            <p:cNvPr id="52" name="Group 51">
              <a:extLst>
                <a:ext uri="{FF2B5EF4-FFF2-40B4-BE49-F238E27FC236}">
                  <a16:creationId xmlns:a16="http://schemas.microsoft.com/office/drawing/2014/main" id="{818914F2-37A2-624D-BE4D-50AC82B090E3}"/>
                </a:ext>
              </a:extLst>
            </p:cNvPr>
            <p:cNvGrpSpPr/>
            <p:nvPr/>
          </p:nvGrpSpPr>
          <p:grpSpPr>
            <a:xfrm>
              <a:off x="6837898" y="2216953"/>
              <a:ext cx="1331823" cy="1199510"/>
              <a:chOff x="750443" y="2755987"/>
              <a:chExt cx="1847344" cy="1563767"/>
            </a:xfrm>
          </p:grpSpPr>
          <p:sp>
            <p:nvSpPr>
              <p:cNvPr id="53" name="Rectangle 52">
                <a:extLst>
                  <a:ext uri="{FF2B5EF4-FFF2-40B4-BE49-F238E27FC236}">
                    <a16:creationId xmlns:a16="http://schemas.microsoft.com/office/drawing/2014/main" id="{C2D55DE4-E564-D744-82DF-6F34070FECB5}"/>
                  </a:ext>
                </a:extLst>
              </p:cNvPr>
              <p:cNvSpPr/>
              <p:nvPr/>
            </p:nvSpPr>
            <p:spPr>
              <a:xfrm>
                <a:off x="1145380" y="2755987"/>
                <a:ext cx="1108369" cy="914401"/>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Mission</a:t>
                </a:r>
              </a:p>
            </p:txBody>
          </p:sp>
          <p:cxnSp>
            <p:nvCxnSpPr>
              <p:cNvPr id="56" name="Straight Arrow Connector 55">
                <a:extLst>
                  <a:ext uri="{FF2B5EF4-FFF2-40B4-BE49-F238E27FC236}">
                    <a16:creationId xmlns:a16="http://schemas.microsoft.com/office/drawing/2014/main" id="{71059105-2AB6-7B41-AEFC-629581B4D0A3}"/>
                  </a:ext>
                </a:extLst>
              </p:cNvPr>
              <p:cNvCxnSpPr>
                <a:cxnSpLocks/>
                <a:stCxn id="53" idx="2"/>
                <a:endCxn id="63" idx="0"/>
              </p:cNvCxnSpPr>
              <p:nvPr/>
            </p:nvCxnSpPr>
            <p:spPr>
              <a:xfrm flipH="1">
                <a:off x="750443" y="3670387"/>
                <a:ext cx="949123" cy="649367"/>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74F2C81-16E6-AF44-A854-FA2372970A8B}"/>
                  </a:ext>
                </a:extLst>
              </p:cNvPr>
              <p:cNvCxnSpPr>
                <a:cxnSpLocks/>
                <a:stCxn id="53" idx="2"/>
                <a:endCxn id="68" idx="0"/>
              </p:cNvCxnSpPr>
              <p:nvPr/>
            </p:nvCxnSpPr>
            <p:spPr>
              <a:xfrm>
                <a:off x="1699566" y="3670387"/>
                <a:ext cx="898221" cy="647076"/>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E864773A-5177-644D-93B0-841069A0E3D3}"/>
                </a:ext>
              </a:extLst>
            </p:cNvPr>
            <p:cNvGrpSpPr/>
            <p:nvPr/>
          </p:nvGrpSpPr>
          <p:grpSpPr>
            <a:xfrm>
              <a:off x="6309805" y="3404456"/>
              <a:ext cx="1056187" cy="1902673"/>
              <a:chOff x="3552080" y="3402699"/>
              <a:chExt cx="1056187" cy="1902673"/>
            </a:xfrm>
          </p:grpSpPr>
          <p:sp>
            <p:nvSpPr>
              <p:cNvPr id="63" name="Rectangle 62">
                <a:extLst>
                  <a:ext uri="{FF2B5EF4-FFF2-40B4-BE49-F238E27FC236}">
                    <a16:creationId xmlns:a16="http://schemas.microsoft.com/office/drawing/2014/main" id="{A758BA82-3B45-9A4F-8CE1-86C9D48DA196}"/>
                  </a:ext>
                </a:extLst>
              </p:cNvPr>
              <p:cNvSpPr/>
              <p:nvPr/>
            </p:nvSpPr>
            <p:spPr>
              <a:xfrm>
                <a:off x="3750562" y="3402699"/>
                <a:ext cx="659227" cy="701404"/>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sp>
            <p:nvSpPr>
              <p:cNvPr id="64" name="Rectangle 63">
                <a:extLst>
                  <a:ext uri="{FF2B5EF4-FFF2-40B4-BE49-F238E27FC236}">
                    <a16:creationId xmlns:a16="http://schemas.microsoft.com/office/drawing/2014/main" id="{8E99F762-0A44-0E4B-892F-FB0F965BFAED}"/>
                  </a:ext>
                </a:extLst>
              </p:cNvPr>
              <p:cNvSpPr/>
              <p:nvPr/>
            </p:nvSpPr>
            <p:spPr>
              <a:xfrm>
                <a:off x="3552080" y="4603968"/>
                <a:ext cx="1056187" cy="701404"/>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Instrument</a:t>
                </a:r>
              </a:p>
            </p:txBody>
          </p:sp>
          <p:cxnSp>
            <p:nvCxnSpPr>
              <p:cNvPr id="65" name="Straight Arrow Connector 64">
                <a:extLst>
                  <a:ext uri="{FF2B5EF4-FFF2-40B4-BE49-F238E27FC236}">
                    <a16:creationId xmlns:a16="http://schemas.microsoft.com/office/drawing/2014/main" id="{4B52A797-CE33-4845-9667-524E33F7A9EC}"/>
                  </a:ext>
                </a:extLst>
              </p:cNvPr>
              <p:cNvCxnSpPr>
                <a:cxnSpLocks/>
                <a:stCxn id="63" idx="2"/>
                <a:endCxn id="64" idx="0"/>
              </p:cNvCxnSpPr>
              <p:nvPr/>
            </p:nvCxnSpPr>
            <p:spPr>
              <a:xfrm flipH="1">
                <a:off x="4080174" y="4104103"/>
                <a:ext cx="2" cy="499865"/>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6958E37B-8717-5249-A093-A59DE3A3A56E}"/>
                </a:ext>
              </a:extLst>
            </p:cNvPr>
            <p:cNvGrpSpPr/>
            <p:nvPr/>
          </p:nvGrpSpPr>
          <p:grpSpPr>
            <a:xfrm>
              <a:off x="7641628" y="3402699"/>
              <a:ext cx="1056187" cy="1902673"/>
              <a:chOff x="3552080" y="3402699"/>
              <a:chExt cx="1056187" cy="1902673"/>
            </a:xfrm>
          </p:grpSpPr>
          <p:sp>
            <p:nvSpPr>
              <p:cNvPr id="68" name="Rectangle 67">
                <a:extLst>
                  <a:ext uri="{FF2B5EF4-FFF2-40B4-BE49-F238E27FC236}">
                    <a16:creationId xmlns:a16="http://schemas.microsoft.com/office/drawing/2014/main" id="{D791BEE0-AF96-7E4A-8256-3868A1078CC9}"/>
                  </a:ext>
                </a:extLst>
              </p:cNvPr>
              <p:cNvSpPr/>
              <p:nvPr/>
            </p:nvSpPr>
            <p:spPr>
              <a:xfrm>
                <a:off x="3750562" y="3402699"/>
                <a:ext cx="659227" cy="701404"/>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Rover</a:t>
                </a:r>
              </a:p>
            </p:txBody>
          </p:sp>
          <p:sp>
            <p:nvSpPr>
              <p:cNvPr id="69" name="Rectangle 68">
                <a:extLst>
                  <a:ext uri="{FF2B5EF4-FFF2-40B4-BE49-F238E27FC236}">
                    <a16:creationId xmlns:a16="http://schemas.microsoft.com/office/drawing/2014/main" id="{6DC3BD9A-1DF1-8D41-BD3E-779D91ABE89B}"/>
                  </a:ext>
                </a:extLst>
              </p:cNvPr>
              <p:cNvSpPr/>
              <p:nvPr/>
            </p:nvSpPr>
            <p:spPr>
              <a:xfrm>
                <a:off x="3552080" y="4603968"/>
                <a:ext cx="1056187" cy="701404"/>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Instrument</a:t>
                </a:r>
              </a:p>
            </p:txBody>
          </p:sp>
          <p:cxnSp>
            <p:nvCxnSpPr>
              <p:cNvPr id="70" name="Straight Arrow Connector 69">
                <a:extLst>
                  <a:ext uri="{FF2B5EF4-FFF2-40B4-BE49-F238E27FC236}">
                    <a16:creationId xmlns:a16="http://schemas.microsoft.com/office/drawing/2014/main" id="{1DDBE777-4126-3B40-BC5F-18229A9EBA1B}"/>
                  </a:ext>
                </a:extLst>
              </p:cNvPr>
              <p:cNvCxnSpPr>
                <a:cxnSpLocks/>
                <a:stCxn id="68" idx="2"/>
                <a:endCxn id="69" idx="0"/>
              </p:cNvCxnSpPr>
              <p:nvPr/>
            </p:nvCxnSpPr>
            <p:spPr>
              <a:xfrm flipH="1">
                <a:off x="4080174" y="4104103"/>
                <a:ext cx="2" cy="499865"/>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74" name="TextBox 73">
            <a:extLst>
              <a:ext uri="{FF2B5EF4-FFF2-40B4-BE49-F238E27FC236}">
                <a16:creationId xmlns:a16="http://schemas.microsoft.com/office/drawing/2014/main" id="{3694E0A3-0F69-7941-8E87-87FDDD2DBB1F}"/>
              </a:ext>
            </a:extLst>
          </p:cNvPr>
          <p:cNvSpPr txBox="1"/>
          <p:nvPr/>
        </p:nvSpPr>
        <p:spPr>
          <a:xfrm>
            <a:off x="1296373" y="1031898"/>
            <a:ext cx="3147080" cy="369332"/>
          </a:xfrm>
          <a:prstGeom prst="rect">
            <a:avLst/>
          </a:prstGeom>
          <a:noFill/>
        </p:spPr>
        <p:txBody>
          <a:bodyPr wrap="none" rtlCol="0">
            <a:spAutoFit/>
          </a:bodyPr>
          <a:lstStyle/>
          <a:p>
            <a:r>
              <a:rPr lang="en-US" b="1" dirty="0"/>
              <a:t>Current:</a:t>
            </a:r>
            <a:r>
              <a:rPr lang="en-US" dirty="0"/>
              <a:t> Small Atomic Rules</a:t>
            </a:r>
          </a:p>
        </p:txBody>
      </p:sp>
      <p:sp>
        <p:nvSpPr>
          <p:cNvPr id="75" name="TextBox 74">
            <a:extLst>
              <a:ext uri="{FF2B5EF4-FFF2-40B4-BE49-F238E27FC236}">
                <a16:creationId xmlns:a16="http://schemas.microsoft.com/office/drawing/2014/main" id="{03CEFF0A-D011-CF4C-9128-3A829FADF2D1}"/>
              </a:ext>
            </a:extLst>
          </p:cNvPr>
          <p:cNvSpPr txBox="1"/>
          <p:nvPr/>
        </p:nvSpPr>
        <p:spPr>
          <a:xfrm>
            <a:off x="5586593" y="1031347"/>
            <a:ext cx="3629923" cy="923330"/>
          </a:xfrm>
          <a:prstGeom prst="rect">
            <a:avLst/>
          </a:prstGeom>
          <a:noFill/>
        </p:spPr>
        <p:txBody>
          <a:bodyPr wrap="square" rtlCol="0">
            <a:spAutoFit/>
          </a:bodyPr>
          <a:lstStyle/>
          <a:p>
            <a:pPr algn="ctr"/>
            <a:r>
              <a:rPr lang="en-US" b="1" dirty="0"/>
              <a:t>Proposed:</a:t>
            </a:r>
            <a:r>
              <a:rPr lang="en-US" dirty="0"/>
              <a:t> Rules Made by Combining Multiplicity Requirements</a:t>
            </a:r>
          </a:p>
        </p:txBody>
      </p:sp>
      <p:sp>
        <p:nvSpPr>
          <p:cNvPr id="39" name="TextBox 38">
            <a:extLst>
              <a:ext uri="{FF2B5EF4-FFF2-40B4-BE49-F238E27FC236}">
                <a16:creationId xmlns:a16="http://schemas.microsoft.com/office/drawing/2014/main" id="{C1637775-CCED-B74E-8129-AB72FE39B479}"/>
              </a:ext>
            </a:extLst>
          </p:cNvPr>
          <p:cNvSpPr txBox="1"/>
          <p:nvPr/>
        </p:nvSpPr>
        <p:spPr>
          <a:xfrm>
            <a:off x="5810594" y="2075802"/>
            <a:ext cx="3181920" cy="923330"/>
          </a:xfrm>
          <a:prstGeom prst="rect">
            <a:avLst/>
          </a:prstGeom>
          <a:noFill/>
        </p:spPr>
        <p:txBody>
          <a:bodyPr wrap="square" rtlCol="0">
            <a:spAutoFit/>
          </a:bodyPr>
          <a:lstStyle/>
          <a:p>
            <a:pPr algn="ctr"/>
            <a:r>
              <a:rPr lang="en-US" i="1" dirty="0"/>
              <a:t>A Mission contains 2 to 5 rovers </a:t>
            </a:r>
            <a:r>
              <a:rPr lang="en-US" b="1" i="1" dirty="0"/>
              <a:t>AND</a:t>
            </a:r>
            <a:r>
              <a:rPr lang="en-US" i="1" dirty="0"/>
              <a:t> a Rover contains 1 to 3 Instruments</a:t>
            </a:r>
          </a:p>
        </p:txBody>
      </p:sp>
    </p:spTree>
    <p:extLst>
      <p:ext uri="{BB962C8B-B14F-4D97-AF65-F5344CB8AC3E}">
        <p14:creationId xmlns:p14="http://schemas.microsoft.com/office/powerpoint/2010/main" val="22319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150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75"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B413598-5FE3-B846-8FA8-FE04AD1D12A3}"/>
              </a:ext>
            </a:extLst>
          </p:cNvPr>
          <p:cNvPicPr>
            <a:picLocks noChangeAspect="1"/>
          </p:cNvPicPr>
          <p:nvPr/>
        </p:nvPicPr>
        <p:blipFill>
          <a:blip r:embed="rId2"/>
          <a:stretch>
            <a:fillRect/>
          </a:stretch>
        </p:blipFill>
        <p:spPr>
          <a:xfrm>
            <a:off x="135286" y="3023186"/>
            <a:ext cx="4342493" cy="3087995"/>
          </a:xfrm>
          <a:prstGeom prst="rect">
            <a:avLst/>
          </a:prstGeom>
          <a:ln>
            <a:solidFill>
              <a:schemeClr val="accent1"/>
            </a:solidFill>
          </a:ln>
        </p:spPr>
      </p:pic>
      <p:pic>
        <p:nvPicPr>
          <p:cNvPr id="10" name="Picture 9">
            <a:extLst>
              <a:ext uri="{FF2B5EF4-FFF2-40B4-BE49-F238E27FC236}">
                <a16:creationId xmlns:a16="http://schemas.microsoft.com/office/drawing/2014/main" id="{3F5097C0-CCA7-354F-8E47-908AAB2C606B}"/>
              </a:ext>
            </a:extLst>
          </p:cNvPr>
          <p:cNvPicPr>
            <a:picLocks noChangeAspect="1"/>
          </p:cNvPicPr>
          <p:nvPr/>
        </p:nvPicPr>
        <p:blipFill>
          <a:blip r:embed="rId3"/>
          <a:stretch>
            <a:fillRect/>
          </a:stretch>
        </p:blipFill>
        <p:spPr>
          <a:xfrm>
            <a:off x="4621833" y="3028906"/>
            <a:ext cx="4323367" cy="3074394"/>
          </a:xfrm>
          <a:prstGeom prst="rect">
            <a:avLst/>
          </a:prstGeom>
          <a:ln>
            <a:solidFill>
              <a:schemeClr val="accent1"/>
            </a:solidFill>
          </a:ln>
        </p:spPr>
      </p:pic>
      <p:sp>
        <p:nvSpPr>
          <p:cNvPr id="8" name="TextBox 7">
            <a:extLst>
              <a:ext uri="{FF2B5EF4-FFF2-40B4-BE49-F238E27FC236}">
                <a16:creationId xmlns:a16="http://schemas.microsoft.com/office/drawing/2014/main" id="{5EA14C09-E393-0E40-9DFA-ABD43FFB36CE}"/>
              </a:ext>
            </a:extLst>
          </p:cNvPr>
          <p:cNvSpPr txBox="1"/>
          <p:nvPr/>
        </p:nvSpPr>
        <p:spPr>
          <a:xfrm>
            <a:off x="446949" y="1512324"/>
            <a:ext cx="8239852" cy="923330"/>
          </a:xfrm>
          <a:prstGeom prst="rect">
            <a:avLst/>
          </a:prstGeom>
          <a:noFill/>
        </p:spPr>
        <p:txBody>
          <a:bodyPr wrap="square" rtlCol="0">
            <a:spAutoFit/>
          </a:bodyPr>
          <a:lstStyle/>
          <a:p>
            <a:r>
              <a:rPr lang="en-US" dirty="0"/>
              <a:t>Experiment Setup:</a:t>
            </a:r>
          </a:p>
          <a:p>
            <a:pPr marL="285750" indent="-285750">
              <a:buFont typeface="Arial" panose="020B0604020202020204" pitchFamily="34" charset="0"/>
              <a:buChar char="•"/>
            </a:pPr>
            <a:r>
              <a:rPr lang="en-US" dirty="0"/>
              <a:t>Ran a genetic algorithm 5 times with a solution length of 150, population size of 1000 and 100 generations using the current rules then the new rules</a:t>
            </a:r>
          </a:p>
        </p:txBody>
      </p:sp>
      <p:sp>
        <p:nvSpPr>
          <p:cNvPr id="18" name="TextBox 17">
            <a:extLst>
              <a:ext uri="{FF2B5EF4-FFF2-40B4-BE49-F238E27FC236}">
                <a16:creationId xmlns:a16="http://schemas.microsoft.com/office/drawing/2014/main" id="{2F747A70-BA7C-7B47-8D3D-4E89FD311E16}"/>
              </a:ext>
            </a:extLst>
          </p:cNvPr>
          <p:cNvSpPr txBox="1"/>
          <p:nvPr/>
        </p:nvSpPr>
        <p:spPr>
          <a:xfrm>
            <a:off x="2127745" y="1879151"/>
            <a:ext cx="4878259" cy="369332"/>
          </a:xfrm>
          <a:prstGeom prst="rect">
            <a:avLst/>
          </a:prstGeom>
          <a:noFill/>
        </p:spPr>
        <p:txBody>
          <a:bodyPr wrap="none" rtlCol="0">
            <a:spAutoFit/>
          </a:bodyPr>
          <a:lstStyle/>
          <a:p>
            <a:pPr algn="ctr"/>
            <a:r>
              <a:rPr lang="en-US" b="1" dirty="0">
                <a:solidFill>
                  <a:srgbClr val="0432FF"/>
                </a:solidFill>
              </a:rPr>
              <a:t>New rules did not increase solution quality</a:t>
            </a:r>
          </a:p>
        </p:txBody>
      </p:sp>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Current vs New Rule Comparison: Interferometry Mission Design</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Exploration Rules: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17</a:t>
            </a:fld>
            <a:endParaRPr lang="en-US" dirty="0"/>
          </a:p>
        </p:txBody>
      </p:sp>
      <p:sp>
        <p:nvSpPr>
          <p:cNvPr id="9" name="TextBox 8">
            <a:extLst>
              <a:ext uri="{FF2B5EF4-FFF2-40B4-BE49-F238E27FC236}">
                <a16:creationId xmlns:a16="http://schemas.microsoft.com/office/drawing/2014/main" id="{368DDAFD-58A9-374D-B0AD-471C6850D500}"/>
              </a:ext>
            </a:extLst>
          </p:cNvPr>
          <p:cNvSpPr txBox="1"/>
          <p:nvPr/>
        </p:nvSpPr>
        <p:spPr>
          <a:xfrm>
            <a:off x="4035948" y="-2181183"/>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4B1F8428-968D-D340-A802-E4966C0690D3}"/>
              </a:ext>
            </a:extLst>
          </p:cNvPr>
          <p:cNvSpPr txBox="1"/>
          <p:nvPr/>
        </p:nvSpPr>
        <p:spPr>
          <a:xfrm>
            <a:off x="12712700" y="-977900"/>
            <a:ext cx="184731" cy="369332"/>
          </a:xfrm>
          <a:prstGeom prst="rect">
            <a:avLst/>
          </a:prstGeom>
          <a:noFill/>
          <a:ln>
            <a:solidFill>
              <a:schemeClr val="tx1"/>
            </a:solidFill>
          </a:ln>
        </p:spPr>
        <p:txBody>
          <a:bodyPr wrap="none" rtlCol="0">
            <a:spAutoFit/>
          </a:bodyPr>
          <a:lstStyle/>
          <a:p>
            <a:endParaRPr lang="en-US" dirty="0"/>
          </a:p>
        </p:txBody>
      </p:sp>
      <p:sp>
        <p:nvSpPr>
          <p:cNvPr id="55" name="TextBox 54">
            <a:extLst>
              <a:ext uri="{FF2B5EF4-FFF2-40B4-BE49-F238E27FC236}">
                <a16:creationId xmlns:a16="http://schemas.microsoft.com/office/drawing/2014/main" id="{837E2737-3A7A-744B-8EEF-1E7FCBFCA034}"/>
              </a:ext>
            </a:extLst>
          </p:cNvPr>
          <p:cNvSpPr txBox="1"/>
          <p:nvPr/>
        </p:nvSpPr>
        <p:spPr>
          <a:xfrm>
            <a:off x="5052457" y="2528142"/>
            <a:ext cx="3509294" cy="369332"/>
          </a:xfrm>
          <a:prstGeom prst="rect">
            <a:avLst/>
          </a:prstGeom>
          <a:noFill/>
        </p:spPr>
        <p:txBody>
          <a:bodyPr wrap="none" rtlCol="0">
            <a:spAutoFit/>
          </a:bodyPr>
          <a:lstStyle/>
          <a:p>
            <a:r>
              <a:rPr lang="en-US" sz="1600" b="1" dirty="0"/>
              <a:t>Solutions found using New Rules</a:t>
            </a:r>
            <a:r>
              <a:rPr lang="en-US" b="1" dirty="0"/>
              <a:t> </a:t>
            </a:r>
          </a:p>
        </p:txBody>
      </p:sp>
      <p:sp>
        <p:nvSpPr>
          <p:cNvPr id="54" name="TextBox 53">
            <a:extLst>
              <a:ext uri="{FF2B5EF4-FFF2-40B4-BE49-F238E27FC236}">
                <a16:creationId xmlns:a16="http://schemas.microsoft.com/office/drawing/2014/main" id="{60B29E84-BEA3-A949-8B2F-425B24EB9A17}"/>
              </a:ext>
            </a:extLst>
          </p:cNvPr>
          <p:cNvSpPr txBox="1"/>
          <p:nvPr/>
        </p:nvSpPr>
        <p:spPr>
          <a:xfrm>
            <a:off x="392387" y="2532933"/>
            <a:ext cx="3828292" cy="369332"/>
          </a:xfrm>
          <a:prstGeom prst="rect">
            <a:avLst/>
          </a:prstGeom>
          <a:noFill/>
        </p:spPr>
        <p:txBody>
          <a:bodyPr wrap="none" rtlCol="0">
            <a:spAutoFit/>
          </a:bodyPr>
          <a:lstStyle/>
          <a:p>
            <a:r>
              <a:rPr lang="en-US" sz="1600" b="1" dirty="0"/>
              <a:t>Solutions found using Current Rules</a:t>
            </a:r>
            <a:r>
              <a:rPr lang="en-US" b="1" dirty="0"/>
              <a:t> </a:t>
            </a:r>
          </a:p>
        </p:txBody>
      </p:sp>
    </p:spTree>
    <p:extLst>
      <p:ext uri="{BB962C8B-B14F-4D97-AF65-F5344CB8AC3E}">
        <p14:creationId xmlns:p14="http://schemas.microsoft.com/office/powerpoint/2010/main" val="16756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Why did the Current Rules Outperform the New Rules?</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Exploration Rules: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18</a:t>
            </a:fld>
            <a:endParaRPr lang="en-US" dirty="0"/>
          </a:p>
        </p:txBody>
      </p:sp>
      <p:sp>
        <p:nvSpPr>
          <p:cNvPr id="9" name="TextBox 8">
            <a:extLst>
              <a:ext uri="{FF2B5EF4-FFF2-40B4-BE49-F238E27FC236}">
                <a16:creationId xmlns:a16="http://schemas.microsoft.com/office/drawing/2014/main" id="{368DDAFD-58A9-374D-B0AD-471C6850D500}"/>
              </a:ext>
            </a:extLst>
          </p:cNvPr>
          <p:cNvSpPr txBox="1"/>
          <p:nvPr/>
        </p:nvSpPr>
        <p:spPr>
          <a:xfrm>
            <a:off x="4035948" y="-2181183"/>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4B1F8428-968D-D340-A802-E4966C0690D3}"/>
              </a:ext>
            </a:extLst>
          </p:cNvPr>
          <p:cNvSpPr txBox="1"/>
          <p:nvPr/>
        </p:nvSpPr>
        <p:spPr>
          <a:xfrm>
            <a:off x="12712700" y="-977900"/>
            <a:ext cx="184731" cy="369332"/>
          </a:xfrm>
          <a:prstGeom prst="rect">
            <a:avLst/>
          </a:prstGeom>
          <a:noFill/>
          <a:ln>
            <a:solidFill>
              <a:schemeClr val="tx1"/>
            </a:solidFill>
          </a:ln>
        </p:spPr>
        <p:txBody>
          <a:bodyPr wrap="none" rtlCol="0">
            <a:spAutoFit/>
          </a:bodyPr>
          <a:lstStyle/>
          <a:p>
            <a:endParaRPr lang="en-US" dirty="0"/>
          </a:p>
        </p:txBody>
      </p:sp>
      <p:sp>
        <p:nvSpPr>
          <p:cNvPr id="18" name="TextBox 17">
            <a:extLst>
              <a:ext uri="{FF2B5EF4-FFF2-40B4-BE49-F238E27FC236}">
                <a16:creationId xmlns:a16="http://schemas.microsoft.com/office/drawing/2014/main" id="{F8D0F9A1-E5A6-2145-8F0B-5FD1F5F75A26}"/>
              </a:ext>
            </a:extLst>
          </p:cNvPr>
          <p:cNvSpPr txBox="1"/>
          <p:nvPr/>
        </p:nvSpPr>
        <p:spPr>
          <a:xfrm>
            <a:off x="454026" y="3800516"/>
            <a:ext cx="236757" cy="351099"/>
          </a:xfrm>
          <a:prstGeom prst="rect">
            <a:avLst/>
          </a:prstGeom>
          <a:noFill/>
        </p:spPr>
        <p:txBody>
          <a:bodyPr wrap="none" rtlCol="0">
            <a:spAutoFit/>
          </a:bodyPr>
          <a:lstStyle/>
          <a:p>
            <a:endParaRPr lang="en-US" dirty="0"/>
          </a:p>
        </p:txBody>
      </p:sp>
      <p:sp>
        <p:nvSpPr>
          <p:cNvPr id="20" name="TextBox 19">
            <a:extLst>
              <a:ext uri="{FF2B5EF4-FFF2-40B4-BE49-F238E27FC236}">
                <a16:creationId xmlns:a16="http://schemas.microsoft.com/office/drawing/2014/main" id="{04B2C051-BB64-AE43-93A6-3F1BC71CC837}"/>
              </a:ext>
            </a:extLst>
          </p:cNvPr>
          <p:cNvSpPr txBox="1"/>
          <p:nvPr/>
        </p:nvSpPr>
        <p:spPr>
          <a:xfrm>
            <a:off x="1142027" y="2806137"/>
            <a:ext cx="6711230" cy="615553"/>
          </a:xfrm>
          <a:prstGeom prst="rect">
            <a:avLst/>
          </a:prstGeom>
          <a:noFill/>
          <a:ln w="19050">
            <a:solidFill>
              <a:schemeClr val="tx1"/>
            </a:solidFill>
          </a:ln>
        </p:spPr>
        <p:txBody>
          <a:bodyPr wrap="square" rtlCol="0" anchor="b">
            <a:spAutoFit/>
          </a:bodyPr>
          <a:lstStyle/>
          <a:p>
            <a:pPr algn="ctr"/>
            <a:r>
              <a:rPr lang="en-US" dirty="0"/>
              <a:t>New Proposal: </a:t>
            </a:r>
            <a:r>
              <a:rPr lang="en-US" sz="1600" dirty="0"/>
              <a:t>Use </a:t>
            </a:r>
            <a:r>
              <a:rPr lang="en-US" sz="1600" b="1" dirty="0"/>
              <a:t>BOTH</a:t>
            </a:r>
            <a:r>
              <a:rPr lang="en-US" sz="1600" dirty="0"/>
              <a:t> the current and more complex rules to better search the entire model space</a:t>
            </a:r>
          </a:p>
        </p:txBody>
      </p:sp>
      <p:sp>
        <p:nvSpPr>
          <p:cNvPr id="15" name="TextBox 14">
            <a:extLst>
              <a:ext uri="{FF2B5EF4-FFF2-40B4-BE49-F238E27FC236}">
                <a16:creationId xmlns:a16="http://schemas.microsoft.com/office/drawing/2014/main" id="{FBEDB79D-7AC0-854C-90C0-E88D860F977D}"/>
              </a:ext>
            </a:extLst>
          </p:cNvPr>
          <p:cNvSpPr txBox="1"/>
          <p:nvPr/>
        </p:nvSpPr>
        <p:spPr>
          <a:xfrm>
            <a:off x="4931189" y="1380339"/>
            <a:ext cx="2582758" cy="369332"/>
          </a:xfrm>
          <a:prstGeom prst="rect">
            <a:avLst/>
          </a:prstGeom>
          <a:noFill/>
        </p:spPr>
        <p:txBody>
          <a:bodyPr wrap="none" rtlCol="0">
            <a:spAutoFit/>
          </a:bodyPr>
          <a:lstStyle/>
          <a:p>
            <a:r>
              <a:rPr lang="en-US" b="1" dirty="0"/>
              <a:t>Feasible Model Space</a:t>
            </a:r>
          </a:p>
        </p:txBody>
      </p:sp>
      <p:grpSp>
        <p:nvGrpSpPr>
          <p:cNvPr id="49" name="Group 48">
            <a:extLst>
              <a:ext uri="{FF2B5EF4-FFF2-40B4-BE49-F238E27FC236}">
                <a16:creationId xmlns:a16="http://schemas.microsoft.com/office/drawing/2014/main" id="{9E18BF0A-9075-B546-B4F5-7ADC079156F8}"/>
              </a:ext>
            </a:extLst>
          </p:cNvPr>
          <p:cNvGrpSpPr/>
          <p:nvPr/>
        </p:nvGrpSpPr>
        <p:grpSpPr>
          <a:xfrm>
            <a:off x="3344339" y="1789176"/>
            <a:ext cx="5018314" cy="3537857"/>
            <a:chOff x="1711522" y="1830204"/>
            <a:chExt cx="5018314" cy="3537857"/>
          </a:xfrm>
          <a:noFill/>
        </p:grpSpPr>
        <p:sp>
          <p:nvSpPr>
            <p:cNvPr id="13" name="Cube 12">
              <a:extLst>
                <a:ext uri="{FF2B5EF4-FFF2-40B4-BE49-F238E27FC236}">
                  <a16:creationId xmlns:a16="http://schemas.microsoft.com/office/drawing/2014/main" id="{826CD71B-2251-2A43-B72C-7AF8A59F461A}"/>
                </a:ext>
              </a:extLst>
            </p:cNvPr>
            <p:cNvSpPr/>
            <p:nvPr/>
          </p:nvSpPr>
          <p:spPr>
            <a:xfrm>
              <a:off x="1711522" y="1830204"/>
              <a:ext cx="5018314" cy="3537857"/>
            </a:xfrm>
            <a:prstGeom prst="cub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4F7783A1-9E62-E44B-9C3C-4D795E8B4FA1}"/>
                </a:ext>
              </a:extLst>
            </p:cNvPr>
            <p:cNvCxnSpPr>
              <a:cxnSpLocks/>
            </p:cNvCxnSpPr>
            <p:nvPr/>
          </p:nvCxnSpPr>
          <p:spPr>
            <a:xfrm>
              <a:off x="2623457" y="1830204"/>
              <a:ext cx="0" cy="2654710"/>
            </a:xfrm>
            <a:prstGeom prst="line">
              <a:avLst/>
            </a:prstGeom>
            <a:grpFill/>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9C19C5-7865-2C4A-B645-7296624E8F23}"/>
                </a:ext>
              </a:extLst>
            </p:cNvPr>
            <p:cNvCxnSpPr>
              <a:cxnSpLocks/>
            </p:cNvCxnSpPr>
            <p:nvPr/>
          </p:nvCxnSpPr>
          <p:spPr>
            <a:xfrm flipH="1">
              <a:off x="2623457" y="4484914"/>
              <a:ext cx="4106379" cy="0"/>
            </a:xfrm>
            <a:prstGeom prst="line">
              <a:avLst/>
            </a:prstGeom>
            <a:grpFill/>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F057575-3FEA-4F49-8320-2FC220BDCDAC}"/>
                </a:ext>
              </a:extLst>
            </p:cNvPr>
            <p:cNvCxnSpPr>
              <a:cxnSpLocks/>
            </p:cNvCxnSpPr>
            <p:nvPr/>
          </p:nvCxnSpPr>
          <p:spPr>
            <a:xfrm flipV="1">
              <a:off x="1711522" y="4484914"/>
              <a:ext cx="911935" cy="883147"/>
            </a:xfrm>
            <a:prstGeom prst="line">
              <a:avLst/>
            </a:prstGeom>
            <a:grpFill/>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D5DFBFB6-8CA8-954F-B396-02FD9E2C3A91}"/>
              </a:ext>
            </a:extLst>
          </p:cNvPr>
          <p:cNvGrpSpPr/>
          <p:nvPr/>
        </p:nvGrpSpPr>
        <p:grpSpPr>
          <a:xfrm>
            <a:off x="50623" y="1511534"/>
            <a:ext cx="8312030" cy="4314617"/>
            <a:chOff x="50623" y="1511534"/>
            <a:chExt cx="8312030" cy="4314617"/>
          </a:xfrm>
        </p:grpSpPr>
        <p:grpSp>
          <p:nvGrpSpPr>
            <p:cNvPr id="91" name="Group 90">
              <a:extLst>
                <a:ext uri="{FF2B5EF4-FFF2-40B4-BE49-F238E27FC236}">
                  <a16:creationId xmlns:a16="http://schemas.microsoft.com/office/drawing/2014/main" id="{73D0204C-A847-684E-9829-848B119D4E04}"/>
                </a:ext>
              </a:extLst>
            </p:cNvPr>
            <p:cNvGrpSpPr/>
            <p:nvPr/>
          </p:nvGrpSpPr>
          <p:grpSpPr>
            <a:xfrm>
              <a:off x="3344338" y="1784864"/>
              <a:ext cx="5018315" cy="3542171"/>
              <a:chOff x="3344338" y="1784864"/>
              <a:chExt cx="5018315" cy="3542171"/>
            </a:xfrm>
          </p:grpSpPr>
          <p:grpSp>
            <p:nvGrpSpPr>
              <p:cNvPr id="56" name="Group 55">
                <a:extLst>
                  <a:ext uri="{FF2B5EF4-FFF2-40B4-BE49-F238E27FC236}">
                    <a16:creationId xmlns:a16="http://schemas.microsoft.com/office/drawing/2014/main" id="{DE524E07-1EE4-8F42-834C-10698BB5EDDF}"/>
                  </a:ext>
                </a:extLst>
              </p:cNvPr>
              <p:cNvGrpSpPr/>
              <p:nvPr/>
            </p:nvGrpSpPr>
            <p:grpSpPr>
              <a:xfrm>
                <a:off x="3344338" y="4172973"/>
                <a:ext cx="1713084" cy="1154062"/>
                <a:chOff x="7196173" y="3710155"/>
                <a:chExt cx="1713084" cy="1154062"/>
              </a:xfrm>
            </p:grpSpPr>
            <p:sp>
              <p:nvSpPr>
                <p:cNvPr id="57" name="Cube 56">
                  <a:extLst>
                    <a:ext uri="{FF2B5EF4-FFF2-40B4-BE49-F238E27FC236}">
                      <a16:creationId xmlns:a16="http://schemas.microsoft.com/office/drawing/2014/main" id="{422C8FD4-4FA1-9E4E-A361-EFD6659EEF02}"/>
                    </a:ext>
                  </a:extLst>
                </p:cNvPr>
                <p:cNvSpPr/>
                <p:nvPr/>
              </p:nvSpPr>
              <p:spPr>
                <a:xfrm>
                  <a:off x="7196173" y="3710155"/>
                  <a:ext cx="1713084" cy="1154061"/>
                </a:xfrm>
                <a:prstGeom prst="cube">
                  <a:avLst/>
                </a:prstGeom>
                <a:solidFill>
                  <a:schemeClr val="accent2">
                    <a:alpha val="69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15119A47-A884-DE40-9461-CCFDB0A05577}"/>
                    </a:ext>
                  </a:extLst>
                </p:cNvPr>
                <p:cNvCxnSpPr>
                  <a:cxnSpLocks/>
                </p:cNvCxnSpPr>
                <p:nvPr/>
              </p:nvCxnSpPr>
              <p:spPr>
                <a:xfrm>
                  <a:off x="7467600" y="3732459"/>
                  <a:ext cx="0" cy="869201"/>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62A9B4B-A416-DB47-961E-6D1A748B39CE}"/>
                    </a:ext>
                  </a:extLst>
                </p:cNvPr>
                <p:cNvCxnSpPr>
                  <a:cxnSpLocks/>
                </p:cNvCxnSpPr>
                <p:nvPr/>
              </p:nvCxnSpPr>
              <p:spPr>
                <a:xfrm>
                  <a:off x="8783025" y="4601660"/>
                  <a:ext cx="104640" cy="0"/>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6720B34-A3B1-9D4E-B321-C4A2A6EFB920}"/>
                    </a:ext>
                  </a:extLst>
                </p:cNvPr>
                <p:cNvCxnSpPr>
                  <a:cxnSpLocks/>
                </p:cNvCxnSpPr>
                <p:nvPr/>
              </p:nvCxnSpPr>
              <p:spPr>
                <a:xfrm flipV="1">
                  <a:off x="7196173" y="4601662"/>
                  <a:ext cx="271427" cy="262555"/>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2" name="Cube 61">
                <a:extLst>
                  <a:ext uri="{FF2B5EF4-FFF2-40B4-BE49-F238E27FC236}">
                    <a16:creationId xmlns:a16="http://schemas.microsoft.com/office/drawing/2014/main" id="{6B52B391-4A8C-2348-93E1-1E75D6E891CA}"/>
                  </a:ext>
                </a:extLst>
              </p:cNvPr>
              <p:cNvSpPr/>
              <p:nvPr/>
            </p:nvSpPr>
            <p:spPr>
              <a:xfrm>
                <a:off x="4688838" y="1784864"/>
                <a:ext cx="3673815" cy="2073945"/>
              </a:xfrm>
              <a:prstGeom prst="cube">
                <a:avLst/>
              </a:prstGeom>
              <a:solidFill>
                <a:srgbClr val="00B0F0">
                  <a:alpha val="69000"/>
                </a:srgb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8FF52CCB-EFB7-E84D-9E53-77E65738C8C2}"/>
                </a:ext>
              </a:extLst>
            </p:cNvPr>
            <p:cNvSpPr txBox="1"/>
            <p:nvPr/>
          </p:nvSpPr>
          <p:spPr>
            <a:xfrm>
              <a:off x="73950" y="4348823"/>
              <a:ext cx="2740668" cy="1477328"/>
            </a:xfrm>
            <a:prstGeom prst="rect">
              <a:avLst/>
            </a:prstGeom>
            <a:noFill/>
          </p:spPr>
          <p:txBody>
            <a:bodyPr wrap="square" rtlCol="0">
              <a:spAutoFit/>
            </a:bodyPr>
            <a:lstStyle/>
            <a:p>
              <a:pPr algn="ctr"/>
              <a:r>
                <a:rPr lang="en-US" dirty="0"/>
                <a:t>For an equal solution length, the current exploration</a:t>
              </a:r>
            </a:p>
            <a:p>
              <a:pPr algn="ctr"/>
              <a:r>
                <a:rPr lang="en-US" dirty="0"/>
                <a:t>rules’ search space is limited to smaller models</a:t>
              </a:r>
            </a:p>
          </p:txBody>
        </p:sp>
        <p:cxnSp>
          <p:nvCxnSpPr>
            <p:cNvPr id="67" name="Straight Arrow Connector 66">
              <a:extLst>
                <a:ext uri="{FF2B5EF4-FFF2-40B4-BE49-F238E27FC236}">
                  <a16:creationId xmlns:a16="http://schemas.microsoft.com/office/drawing/2014/main" id="{85B0BCE2-3326-B941-88AA-FBCB78AB0D79}"/>
                </a:ext>
              </a:extLst>
            </p:cNvPr>
            <p:cNvCxnSpPr>
              <a:cxnSpLocks/>
              <a:stCxn id="50" idx="3"/>
            </p:cNvCxnSpPr>
            <p:nvPr/>
          </p:nvCxnSpPr>
          <p:spPr>
            <a:xfrm flipV="1">
              <a:off x="2814618" y="4928341"/>
              <a:ext cx="985688" cy="159146"/>
            </a:xfrm>
            <a:prstGeom prst="straightConnector1">
              <a:avLst/>
            </a:prstGeom>
            <a:ln w="254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006CCAD6-9E8D-924F-A3E4-19FC4376503F}"/>
                </a:ext>
              </a:extLst>
            </p:cNvPr>
            <p:cNvCxnSpPr>
              <a:cxnSpLocks/>
              <a:stCxn id="76" idx="3"/>
            </p:cNvCxnSpPr>
            <p:nvPr/>
          </p:nvCxnSpPr>
          <p:spPr>
            <a:xfrm flipV="1">
              <a:off x="2785803" y="2088699"/>
              <a:ext cx="2745753" cy="161499"/>
            </a:xfrm>
            <a:prstGeom prst="straightConnector1">
              <a:avLst/>
            </a:prstGeom>
            <a:ln w="254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0CE23D1-BDF1-6049-84FD-412F2BE8D8A2}"/>
                </a:ext>
              </a:extLst>
            </p:cNvPr>
            <p:cNvSpPr txBox="1"/>
            <p:nvPr/>
          </p:nvSpPr>
          <p:spPr>
            <a:xfrm>
              <a:off x="50623" y="1511534"/>
              <a:ext cx="2735180" cy="1477328"/>
            </a:xfrm>
            <a:prstGeom prst="rect">
              <a:avLst/>
            </a:prstGeom>
            <a:noFill/>
          </p:spPr>
          <p:txBody>
            <a:bodyPr wrap="square" rtlCol="0">
              <a:spAutoFit/>
            </a:bodyPr>
            <a:lstStyle/>
            <a:p>
              <a:pPr algn="ctr"/>
              <a:r>
                <a:rPr lang="en-US" dirty="0"/>
                <a:t>For an equal solution length, the new exploration</a:t>
              </a:r>
            </a:p>
            <a:p>
              <a:pPr algn="ctr"/>
              <a:r>
                <a:rPr lang="en-US" dirty="0"/>
                <a:t>rules’ search space is limited to larger models</a:t>
              </a:r>
            </a:p>
          </p:txBody>
        </p:sp>
      </p:grpSp>
      <p:sp>
        <p:nvSpPr>
          <p:cNvPr id="78" name="TextBox 77">
            <a:extLst>
              <a:ext uri="{FF2B5EF4-FFF2-40B4-BE49-F238E27FC236}">
                <a16:creationId xmlns:a16="http://schemas.microsoft.com/office/drawing/2014/main" id="{48FF391D-C1C0-CB48-9CE1-D342256A3E73}"/>
              </a:ext>
            </a:extLst>
          </p:cNvPr>
          <p:cNvSpPr txBox="1"/>
          <p:nvPr/>
        </p:nvSpPr>
        <p:spPr>
          <a:xfrm>
            <a:off x="3005836" y="5179820"/>
            <a:ext cx="312906" cy="369332"/>
          </a:xfrm>
          <a:prstGeom prst="rect">
            <a:avLst/>
          </a:prstGeom>
          <a:noFill/>
        </p:spPr>
        <p:txBody>
          <a:bodyPr wrap="none" rtlCol="0">
            <a:spAutoFit/>
          </a:bodyPr>
          <a:lstStyle/>
          <a:p>
            <a:r>
              <a:rPr lang="en-US" dirty="0"/>
              <a:t>0</a:t>
            </a:r>
          </a:p>
        </p:txBody>
      </p:sp>
      <p:sp>
        <p:nvSpPr>
          <p:cNvPr id="79" name="TextBox 78">
            <a:extLst>
              <a:ext uri="{FF2B5EF4-FFF2-40B4-BE49-F238E27FC236}">
                <a16:creationId xmlns:a16="http://schemas.microsoft.com/office/drawing/2014/main" id="{F86AC5D8-7603-0A48-B484-8915297FAFD6}"/>
              </a:ext>
            </a:extLst>
          </p:cNvPr>
          <p:cNvSpPr txBox="1"/>
          <p:nvPr/>
        </p:nvSpPr>
        <p:spPr>
          <a:xfrm>
            <a:off x="2167763" y="3220364"/>
            <a:ext cx="1197764" cy="646331"/>
          </a:xfrm>
          <a:prstGeom prst="rect">
            <a:avLst/>
          </a:prstGeom>
          <a:noFill/>
        </p:spPr>
        <p:txBody>
          <a:bodyPr wrap="none" rtlCol="0">
            <a:spAutoFit/>
          </a:bodyPr>
          <a:lstStyle/>
          <a:p>
            <a:pPr algn="ctr"/>
            <a:r>
              <a:rPr lang="en-US" dirty="0"/>
              <a:t># 3U</a:t>
            </a:r>
          </a:p>
          <a:p>
            <a:pPr algn="ctr"/>
            <a:r>
              <a:rPr lang="en-US" dirty="0"/>
              <a:t>CubeSats</a:t>
            </a:r>
          </a:p>
        </p:txBody>
      </p:sp>
      <p:sp>
        <p:nvSpPr>
          <p:cNvPr id="81" name="TextBox 80">
            <a:extLst>
              <a:ext uri="{FF2B5EF4-FFF2-40B4-BE49-F238E27FC236}">
                <a16:creationId xmlns:a16="http://schemas.microsoft.com/office/drawing/2014/main" id="{66A49206-0676-0145-A72A-60AD349C9648}"/>
              </a:ext>
            </a:extLst>
          </p:cNvPr>
          <p:cNvSpPr txBox="1"/>
          <p:nvPr/>
        </p:nvSpPr>
        <p:spPr>
          <a:xfrm>
            <a:off x="4532409" y="5399618"/>
            <a:ext cx="2023548" cy="369332"/>
          </a:xfrm>
          <a:prstGeom prst="rect">
            <a:avLst/>
          </a:prstGeom>
          <a:noFill/>
        </p:spPr>
        <p:txBody>
          <a:bodyPr wrap="square" rtlCol="0">
            <a:spAutoFit/>
          </a:bodyPr>
          <a:lstStyle/>
          <a:p>
            <a:pPr algn="ctr"/>
            <a:r>
              <a:rPr lang="en-US" dirty="0"/>
              <a:t># 6U CubeSats</a:t>
            </a:r>
          </a:p>
        </p:txBody>
      </p:sp>
      <p:sp>
        <p:nvSpPr>
          <p:cNvPr id="82" name="TextBox 81">
            <a:extLst>
              <a:ext uri="{FF2B5EF4-FFF2-40B4-BE49-F238E27FC236}">
                <a16:creationId xmlns:a16="http://schemas.microsoft.com/office/drawing/2014/main" id="{A68F8471-6E34-5041-8617-BF2D0E87E504}"/>
              </a:ext>
            </a:extLst>
          </p:cNvPr>
          <p:cNvSpPr txBox="1"/>
          <p:nvPr/>
        </p:nvSpPr>
        <p:spPr>
          <a:xfrm>
            <a:off x="7772400" y="4657801"/>
            <a:ext cx="1214952" cy="646331"/>
          </a:xfrm>
          <a:prstGeom prst="rect">
            <a:avLst/>
          </a:prstGeom>
          <a:noFill/>
        </p:spPr>
        <p:txBody>
          <a:bodyPr wrap="square" rtlCol="0">
            <a:spAutoFit/>
          </a:bodyPr>
          <a:lstStyle/>
          <a:p>
            <a:pPr algn="ctr"/>
            <a:r>
              <a:rPr lang="en-US" dirty="0"/>
              <a:t># </a:t>
            </a:r>
          </a:p>
          <a:p>
            <a:pPr algn="ctr"/>
            <a:r>
              <a:rPr lang="en-US" dirty="0" err="1"/>
              <a:t>SmallSats</a:t>
            </a:r>
            <a:endParaRPr lang="en-US" dirty="0"/>
          </a:p>
        </p:txBody>
      </p:sp>
    </p:spTree>
    <p:extLst>
      <p:ext uri="{BB962C8B-B14F-4D97-AF65-F5344CB8AC3E}">
        <p14:creationId xmlns:p14="http://schemas.microsoft.com/office/powerpoint/2010/main" val="28762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3"/>
                                        </p:tgtEl>
                                      </p:cBhvr>
                                    </p:animEffect>
                                    <p:set>
                                      <p:cBhvr>
                                        <p:cTn id="12" dur="1" fill="hold">
                                          <p:stCondLst>
                                            <p:cond delay="499"/>
                                          </p:stCondLst>
                                        </p:cTn>
                                        <p:tgtEl>
                                          <p:spTgt spid="9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3"/>
                                        </p:tgtEl>
                                      </p:cBhvr>
                                    </p:animEffect>
                                    <p:set>
                                      <p:cBhvr>
                                        <p:cTn id="15" dur="1" fill="hold">
                                          <p:stCondLst>
                                            <p:cond delay="499"/>
                                          </p:stCondLst>
                                        </p:cTn>
                                        <p:tgtEl>
                                          <p:spTgt spid="9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79"/>
                                        </p:tgtEl>
                                      </p:cBhvr>
                                    </p:animEffect>
                                    <p:set>
                                      <p:cBhvr>
                                        <p:cTn id="18" dur="1" fill="hold">
                                          <p:stCondLst>
                                            <p:cond delay="499"/>
                                          </p:stCondLst>
                                        </p:cTn>
                                        <p:tgtEl>
                                          <p:spTgt spid="7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1"/>
                                        </p:tgtEl>
                                      </p:cBhvr>
                                    </p:animEffect>
                                    <p:set>
                                      <p:cBhvr>
                                        <p:cTn id="21" dur="1" fill="hold">
                                          <p:stCondLst>
                                            <p:cond delay="499"/>
                                          </p:stCondLst>
                                        </p:cTn>
                                        <p:tgtEl>
                                          <p:spTgt spid="8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82"/>
                                        </p:tgtEl>
                                      </p:cBhvr>
                                    </p:animEffect>
                                    <p:set>
                                      <p:cBhvr>
                                        <p:cTn id="24" dur="1" fill="hold">
                                          <p:stCondLst>
                                            <p:cond delay="499"/>
                                          </p:stCondLst>
                                        </p:cTn>
                                        <p:tgtEl>
                                          <p:spTgt spid="82"/>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78"/>
                                        </p:tgtEl>
                                      </p:cBhvr>
                                    </p:animEffect>
                                    <p:set>
                                      <p:cBhvr>
                                        <p:cTn id="33" dur="1" fill="hold">
                                          <p:stCondLst>
                                            <p:cond delay="499"/>
                                          </p:stCondLst>
                                        </p:cTn>
                                        <p:tgtEl>
                                          <p:spTgt spid="78"/>
                                        </p:tgtEl>
                                        <p:attrNameLst>
                                          <p:attrName>style.visibility</p:attrName>
                                        </p:attrNameLst>
                                      </p:cBhvr>
                                      <p:to>
                                        <p:strVal val="hidden"/>
                                      </p:to>
                                    </p:set>
                                  </p:childTnLst>
                                </p:cTn>
                              </p:par>
                              <p:par>
                                <p:cTn id="34" presetID="10" presetClass="entr" presetSubtype="0" fill="hold" grpId="0" nodeType="withEffect">
                                  <p:stCondLst>
                                    <p:cond delay="5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78" grpId="0"/>
      <p:bldP spid="79" grpId="0"/>
      <p:bldP spid="81" grpId="0"/>
      <p:bldP spid="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00EB34-B492-484D-966C-73C33EEA47EC}"/>
              </a:ext>
            </a:extLst>
          </p:cNvPr>
          <p:cNvPicPr>
            <a:picLocks noChangeAspect="1"/>
          </p:cNvPicPr>
          <p:nvPr/>
        </p:nvPicPr>
        <p:blipFill>
          <a:blip r:embed="rId2"/>
          <a:stretch>
            <a:fillRect/>
          </a:stretch>
        </p:blipFill>
        <p:spPr>
          <a:xfrm>
            <a:off x="4678784" y="1999556"/>
            <a:ext cx="4324624" cy="2871908"/>
          </a:xfrm>
          <a:prstGeom prst="rect">
            <a:avLst/>
          </a:prstGeom>
          <a:ln w="19050">
            <a:solidFill>
              <a:srgbClr val="00FA00"/>
            </a:solidFill>
          </a:ln>
        </p:spPr>
      </p:pic>
      <p:pic>
        <p:nvPicPr>
          <p:cNvPr id="8" name="Picture 7">
            <a:extLst>
              <a:ext uri="{FF2B5EF4-FFF2-40B4-BE49-F238E27FC236}">
                <a16:creationId xmlns:a16="http://schemas.microsoft.com/office/drawing/2014/main" id="{ED86627C-9E72-FF45-8BD6-2695930ADB70}"/>
              </a:ext>
            </a:extLst>
          </p:cNvPr>
          <p:cNvPicPr>
            <a:picLocks noChangeAspect="1"/>
          </p:cNvPicPr>
          <p:nvPr/>
        </p:nvPicPr>
        <p:blipFill>
          <a:blip r:embed="rId3"/>
          <a:stretch>
            <a:fillRect/>
          </a:stretch>
        </p:blipFill>
        <p:spPr>
          <a:xfrm>
            <a:off x="118260" y="1999556"/>
            <a:ext cx="4340706" cy="2841596"/>
          </a:xfrm>
          <a:prstGeom prst="rect">
            <a:avLst/>
          </a:prstGeom>
          <a:ln w="19050">
            <a:solidFill>
              <a:schemeClr val="accent2"/>
            </a:solidFill>
          </a:ln>
        </p:spPr>
      </p:pic>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Current vs New Rule Comparison on the Interferometry Mission</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Exploration Rules: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19</a:t>
            </a:fld>
            <a:endParaRPr lang="en-US" dirty="0"/>
          </a:p>
        </p:txBody>
      </p:sp>
      <p:sp>
        <p:nvSpPr>
          <p:cNvPr id="52" name="Oval 51">
            <a:extLst>
              <a:ext uri="{FF2B5EF4-FFF2-40B4-BE49-F238E27FC236}">
                <a16:creationId xmlns:a16="http://schemas.microsoft.com/office/drawing/2014/main" id="{973354C8-69E2-2446-A1D5-74BAA9BA9293}"/>
              </a:ext>
            </a:extLst>
          </p:cNvPr>
          <p:cNvSpPr/>
          <p:nvPr/>
        </p:nvSpPr>
        <p:spPr>
          <a:xfrm>
            <a:off x="297180" y="6247344"/>
            <a:ext cx="351063" cy="356192"/>
          </a:xfrm>
          <a:prstGeom prst="ellipse">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4CCE5CD-90F9-E442-80A8-05E6B91B03FB}"/>
              </a:ext>
            </a:extLst>
          </p:cNvPr>
          <p:cNvSpPr txBox="1"/>
          <p:nvPr/>
        </p:nvSpPr>
        <p:spPr>
          <a:xfrm>
            <a:off x="648243" y="6270200"/>
            <a:ext cx="8155643" cy="369332"/>
          </a:xfrm>
          <a:prstGeom prst="rect">
            <a:avLst/>
          </a:prstGeom>
          <a:noFill/>
        </p:spPr>
        <p:txBody>
          <a:bodyPr wrap="square" rtlCol="0">
            <a:spAutoFit/>
          </a:bodyPr>
          <a:lstStyle/>
          <a:p>
            <a:r>
              <a:rPr lang="en-US" dirty="0"/>
              <a:t>= Worse </a:t>
            </a:r>
            <a:r>
              <a:rPr lang="en-US" dirty="0" err="1"/>
              <a:t>w.r.t</a:t>
            </a:r>
            <a:r>
              <a:rPr lang="en-US" dirty="0"/>
              <a:t> Solutions Found in the Experiment Being Compared with</a:t>
            </a:r>
          </a:p>
        </p:txBody>
      </p:sp>
      <p:sp>
        <p:nvSpPr>
          <p:cNvPr id="9" name="TextBox 8">
            <a:extLst>
              <a:ext uri="{FF2B5EF4-FFF2-40B4-BE49-F238E27FC236}">
                <a16:creationId xmlns:a16="http://schemas.microsoft.com/office/drawing/2014/main" id="{368DDAFD-58A9-374D-B0AD-471C6850D500}"/>
              </a:ext>
            </a:extLst>
          </p:cNvPr>
          <p:cNvSpPr txBox="1"/>
          <p:nvPr/>
        </p:nvSpPr>
        <p:spPr>
          <a:xfrm>
            <a:off x="4035948" y="-2181183"/>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4B1F8428-968D-D340-A802-E4966C0690D3}"/>
              </a:ext>
            </a:extLst>
          </p:cNvPr>
          <p:cNvSpPr txBox="1"/>
          <p:nvPr/>
        </p:nvSpPr>
        <p:spPr>
          <a:xfrm>
            <a:off x="12712700" y="-977900"/>
            <a:ext cx="184731" cy="369332"/>
          </a:xfrm>
          <a:prstGeom prst="rect">
            <a:avLst/>
          </a:prstGeom>
          <a:noFill/>
          <a:ln>
            <a:solidFill>
              <a:schemeClr val="tx1"/>
            </a:solidFill>
          </a:ln>
        </p:spPr>
        <p:txBody>
          <a:bodyPr wrap="none" rtlCol="0">
            <a:spAutoFit/>
          </a:bodyPr>
          <a:lstStyle/>
          <a:p>
            <a:endParaRPr lang="en-US" dirty="0"/>
          </a:p>
        </p:txBody>
      </p:sp>
      <p:sp>
        <p:nvSpPr>
          <p:cNvPr id="54" name="TextBox 53">
            <a:extLst>
              <a:ext uri="{FF2B5EF4-FFF2-40B4-BE49-F238E27FC236}">
                <a16:creationId xmlns:a16="http://schemas.microsoft.com/office/drawing/2014/main" id="{60B29E84-BEA3-A949-8B2F-425B24EB9A17}"/>
              </a:ext>
            </a:extLst>
          </p:cNvPr>
          <p:cNvSpPr txBox="1"/>
          <p:nvPr/>
        </p:nvSpPr>
        <p:spPr>
          <a:xfrm>
            <a:off x="472711" y="1398235"/>
            <a:ext cx="3884397" cy="369332"/>
          </a:xfrm>
          <a:prstGeom prst="rect">
            <a:avLst/>
          </a:prstGeom>
          <a:noFill/>
        </p:spPr>
        <p:txBody>
          <a:bodyPr wrap="none" rtlCol="0">
            <a:spAutoFit/>
          </a:bodyPr>
          <a:lstStyle/>
          <a:p>
            <a:r>
              <a:rPr lang="en-US" sz="1600" b="1" dirty="0"/>
              <a:t>Solutions Found Using Current Rules</a:t>
            </a:r>
            <a:r>
              <a:rPr lang="en-US" b="1" dirty="0"/>
              <a:t> </a:t>
            </a:r>
          </a:p>
        </p:txBody>
      </p:sp>
      <p:sp>
        <p:nvSpPr>
          <p:cNvPr id="55" name="TextBox 54">
            <a:extLst>
              <a:ext uri="{FF2B5EF4-FFF2-40B4-BE49-F238E27FC236}">
                <a16:creationId xmlns:a16="http://schemas.microsoft.com/office/drawing/2014/main" id="{837E2737-3A7A-744B-8EEF-1E7FCBFCA034}"/>
              </a:ext>
            </a:extLst>
          </p:cNvPr>
          <p:cNvSpPr txBox="1"/>
          <p:nvPr/>
        </p:nvSpPr>
        <p:spPr>
          <a:xfrm>
            <a:off x="4634178" y="1393836"/>
            <a:ext cx="3523722" cy="584775"/>
          </a:xfrm>
          <a:prstGeom prst="rect">
            <a:avLst/>
          </a:prstGeom>
          <a:noFill/>
        </p:spPr>
        <p:txBody>
          <a:bodyPr wrap="none" rtlCol="0">
            <a:spAutoFit/>
          </a:bodyPr>
          <a:lstStyle/>
          <a:p>
            <a:pPr algn="ctr"/>
            <a:r>
              <a:rPr lang="en-US" sz="1600" b="1" dirty="0"/>
              <a:t>Solutions Found Using New Rules</a:t>
            </a:r>
          </a:p>
          <a:p>
            <a:pPr algn="ctr"/>
            <a:r>
              <a:rPr lang="en-US" sz="1600" b="1" dirty="0"/>
              <a:t>(Both Simple and Complex)</a:t>
            </a:r>
          </a:p>
        </p:txBody>
      </p:sp>
      <p:grpSp>
        <p:nvGrpSpPr>
          <p:cNvPr id="84" name="Group 83">
            <a:extLst>
              <a:ext uri="{FF2B5EF4-FFF2-40B4-BE49-F238E27FC236}">
                <a16:creationId xmlns:a16="http://schemas.microsoft.com/office/drawing/2014/main" id="{CDAC49F9-9DA1-E642-B7BA-2C4A7AAD26AC}"/>
              </a:ext>
            </a:extLst>
          </p:cNvPr>
          <p:cNvGrpSpPr/>
          <p:nvPr/>
        </p:nvGrpSpPr>
        <p:grpSpPr>
          <a:xfrm>
            <a:off x="198618" y="3341613"/>
            <a:ext cx="6657226" cy="2855644"/>
            <a:chOff x="297180" y="3341896"/>
            <a:chExt cx="6657226" cy="2855644"/>
          </a:xfrm>
        </p:grpSpPr>
        <p:grpSp>
          <p:nvGrpSpPr>
            <p:cNvPr id="48" name="Group 47">
              <a:extLst>
                <a:ext uri="{FF2B5EF4-FFF2-40B4-BE49-F238E27FC236}">
                  <a16:creationId xmlns:a16="http://schemas.microsoft.com/office/drawing/2014/main" id="{258323E3-C837-D041-A5CE-4C88D7A3F126}"/>
                </a:ext>
              </a:extLst>
            </p:cNvPr>
            <p:cNvGrpSpPr/>
            <p:nvPr/>
          </p:nvGrpSpPr>
          <p:grpSpPr>
            <a:xfrm>
              <a:off x="297180" y="3351082"/>
              <a:ext cx="6657226" cy="2846458"/>
              <a:chOff x="297180" y="3718723"/>
              <a:chExt cx="6657226" cy="2846458"/>
            </a:xfrm>
          </p:grpSpPr>
          <p:grpSp>
            <p:nvGrpSpPr>
              <p:cNvPr id="22" name="Group 21">
                <a:extLst>
                  <a:ext uri="{FF2B5EF4-FFF2-40B4-BE49-F238E27FC236}">
                    <a16:creationId xmlns:a16="http://schemas.microsoft.com/office/drawing/2014/main" id="{BA757B0A-531C-C344-88C1-C5295196D2FC}"/>
                  </a:ext>
                </a:extLst>
              </p:cNvPr>
              <p:cNvGrpSpPr/>
              <p:nvPr/>
            </p:nvGrpSpPr>
            <p:grpSpPr>
              <a:xfrm>
                <a:off x="754882" y="3718723"/>
                <a:ext cx="6199524" cy="2846458"/>
                <a:chOff x="754882" y="3718723"/>
                <a:chExt cx="6199524" cy="2846458"/>
              </a:xfrm>
            </p:grpSpPr>
            <p:sp>
              <p:nvSpPr>
                <p:cNvPr id="16" name="Oval 15">
                  <a:extLst>
                    <a:ext uri="{FF2B5EF4-FFF2-40B4-BE49-F238E27FC236}">
                      <a16:creationId xmlns:a16="http://schemas.microsoft.com/office/drawing/2014/main" id="{38E051DC-E346-EF4C-B218-DC03E1A41278}"/>
                    </a:ext>
                  </a:extLst>
                </p:cNvPr>
                <p:cNvSpPr/>
                <p:nvPr/>
              </p:nvSpPr>
              <p:spPr>
                <a:xfrm>
                  <a:off x="5198175" y="3718723"/>
                  <a:ext cx="1756231" cy="876136"/>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095B44B-ED5D-5742-9122-9111FC3718AF}"/>
                    </a:ext>
                  </a:extLst>
                </p:cNvPr>
                <p:cNvSpPr txBox="1"/>
                <p:nvPr/>
              </p:nvSpPr>
              <p:spPr>
                <a:xfrm>
                  <a:off x="754882" y="5395630"/>
                  <a:ext cx="3281065" cy="1169551"/>
                </a:xfrm>
                <a:prstGeom prst="rect">
                  <a:avLst/>
                </a:prstGeom>
                <a:noFill/>
                <a:ln w="19050">
                  <a:solidFill>
                    <a:schemeClr val="accent2"/>
                  </a:solidFill>
                </a:ln>
              </p:spPr>
              <p:txBody>
                <a:bodyPr wrap="square" rtlCol="0">
                  <a:spAutoFit/>
                </a:bodyPr>
                <a:lstStyle/>
                <a:p>
                  <a:pPr algn="ctr"/>
                  <a:r>
                    <a:rPr lang="en-US" sz="1400" dirty="0"/>
                    <a:t>Current Rules </a:t>
                  </a:r>
                  <a:r>
                    <a:rPr lang="en-US" sz="1400" b="1" dirty="0">
                      <a:solidFill>
                        <a:srgbClr val="0432FF"/>
                      </a:solidFill>
                    </a:rPr>
                    <a:t>Better Searched Region Corresponding to Smaller Models</a:t>
                  </a:r>
                  <a:r>
                    <a:rPr lang="en-US" sz="1400" dirty="0">
                      <a:solidFill>
                        <a:srgbClr val="0432FF"/>
                      </a:solidFill>
                    </a:rPr>
                    <a:t> </a:t>
                  </a:r>
                  <a:r>
                    <a:rPr lang="en-US" sz="1400" dirty="0"/>
                    <a:t>because only a Small Portion of the Feasible Model Space is Reachable</a:t>
                  </a:r>
                </a:p>
              </p:txBody>
            </p:sp>
            <p:cxnSp>
              <p:nvCxnSpPr>
                <p:cNvPr id="20" name="Straight Arrow Connector 19">
                  <a:extLst>
                    <a:ext uri="{FF2B5EF4-FFF2-40B4-BE49-F238E27FC236}">
                      <a16:creationId xmlns:a16="http://schemas.microsoft.com/office/drawing/2014/main" id="{798638A7-B184-374F-9273-3C70C142FF38}"/>
                    </a:ext>
                  </a:extLst>
                </p:cNvPr>
                <p:cNvCxnSpPr>
                  <a:cxnSpLocks/>
                  <a:stCxn id="18" idx="3"/>
                  <a:endCxn id="16" idx="3"/>
                </p:cNvCxnSpPr>
                <p:nvPr/>
              </p:nvCxnSpPr>
              <p:spPr>
                <a:xfrm flipV="1">
                  <a:off x="4035947" y="4466552"/>
                  <a:ext cx="1419422" cy="1513854"/>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BF198FC7-6BA8-AE40-A326-0AD0895DCE7F}"/>
                  </a:ext>
                </a:extLst>
              </p:cNvPr>
              <p:cNvCxnSpPr>
                <a:cxnSpLocks/>
                <a:endCxn id="66" idx="4"/>
              </p:cNvCxnSpPr>
              <p:nvPr/>
            </p:nvCxnSpPr>
            <p:spPr>
              <a:xfrm flipV="1">
                <a:off x="1517300" y="4585673"/>
                <a:ext cx="0" cy="832898"/>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B0775E64-5BFA-E24B-AEC5-4A4FA9A079E3}"/>
                  </a:ext>
                </a:extLst>
              </p:cNvPr>
              <p:cNvSpPr txBox="1"/>
              <p:nvPr/>
            </p:nvSpPr>
            <p:spPr>
              <a:xfrm>
                <a:off x="297180" y="5463540"/>
                <a:ext cx="184731" cy="369332"/>
              </a:xfrm>
              <a:prstGeom prst="rect">
                <a:avLst/>
              </a:prstGeom>
              <a:noFill/>
            </p:spPr>
            <p:txBody>
              <a:bodyPr wrap="none" rtlCol="0">
                <a:spAutoFit/>
              </a:bodyPr>
              <a:lstStyle/>
              <a:p>
                <a:endParaRPr lang="en-US" dirty="0"/>
              </a:p>
            </p:txBody>
          </p:sp>
        </p:grpSp>
        <p:sp>
          <p:nvSpPr>
            <p:cNvPr id="66" name="Oval 65">
              <a:extLst>
                <a:ext uri="{FF2B5EF4-FFF2-40B4-BE49-F238E27FC236}">
                  <a16:creationId xmlns:a16="http://schemas.microsoft.com/office/drawing/2014/main" id="{2F662C68-F57A-F744-B3F6-9EEF89C4229A}"/>
                </a:ext>
              </a:extLst>
            </p:cNvPr>
            <p:cNvSpPr/>
            <p:nvPr/>
          </p:nvSpPr>
          <p:spPr>
            <a:xfrm>
              <a:off x="639184" y="3341896"/>
              <a:ext cx="1756231" cy="876136"/>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5" name="Group 84">
            <a:extLst>
              <a:ext uri="{FF2B5EF4-FFF2-40B4-BE49-F238E27FC236}">
                <a16:creationId xmlns:a16="http://schemas.microsoft.com/office/drawing/2014/main" id="{B5FF9054-DB94-014C-B77C-B26611E82436}"/>
              </a:ext>
            </a:extLst>
          </p:cNvPr>
          <p:cNvGrpSpPr/>
          <p:nvPr/>
        </p:nvGrpSpPr>
        <p:grpSpPr>
          <a:xfrm>
            <a:off x="664573" y="2461173"/>
            <a:ext cx="8040750" cy="3532581"/>
            <a:chOff x="763135" y="2461456"/>
            <a:chExt cx="8040750" cy="3532581"/>
          </a:xfrm>
        </p:grpSpPr>
        <p:grpSp>
          <p:nvGrpSpPr>
            <p:cNvPr id="40" name="Group 39">
              <a:extLst>
                <a:ext uri="{FF2B5EF4-FFF2-40B4-BE49-F238E27FC236}">
                  <a16:creationId xmlns:a16="http://schemas.microsoft.com/office/drawing/2014/main" id="{49E4537B-B3F3-E249-9FC7-4560DBBC8DE8}"/>
                </a:ext>
              </a:extLst>
            </p:cNvPr>
            <p:cNvGrpSpPr/>
            <p:nvPr/>
          </p:nvGrpSpPr>
          <p:grpSpPr>
            <a:xfrm>
              <a:off x="3798461" y="2461456"/>
              <a:ext cx="5005424" cy="3532581"/>
              <a:chOff x="3798461" y="2829097"/>
              <a:chExt cx="5005424" cy="3532581"/>
            </a:xfrm>
          </p:grpSpPr>
          <p:grpSp>
            <p:nvGrpSpPr>
              <p:cNvPr id="26" name="Group 25">
                <a:extLst>
                  <a:ext uri="{FF2B5EF4-FFF2-40B4-BE49-F238E27FC236}">
                    <a16:creationId xmlns:a16="http://schemas.microsoft.com/office/drawing/2014/main" id="{E97703EA-6FC1-CC40-ACF7-0ADD0771949D}"/>
                  </a:ext>
                </a:extLst>
              </p:cNvPr>
              <p:cNvGrpSpPr/>
              <p:nvPr/>
            </p:nvGrpSpPr>
            <p:grpSpPr>
              <a:xfrm>
                <a:off x="5326656" y="2829097"/>
                <a:ext cx="3477229" cy="3532581"/>
                <a:chOff x="1030337" y="2847057"/>
                <a:chExt cx="3477229" cy="3532581"/>
              </a:xfrm>
            </p:grpSpPr>
            <p:sp>
              <p:nvSpPr>
                <p:cNvPr id="27" name="Oval 26">
                  <a:extLst>
                    <a:ext uri="{FF2B5EF4-FFF2-40B4-BE49-F238E27FC236}">
                      <a16:creationId xmlns:a16="http://schemas.microsoft.com/office/drawing/2014/main" id="{136E42BA-A9B7-D44B-8BE4-9E571AE62C7C}"/>
                    </a:ext>
                  </a:extLst>
                </p:cNvPr>
                <p:cNvSpPr/>
                <p:nvPr/>
              </p:nvSpPr>
              <p:spPr>
                <a:xfrm>
                  <a:off x="1030337" y="2847057"/>
                  <a:ext cx="3458706" cy="889626"/>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20250DE-943A-FA41-8F0B-8881C1DAD58C}"/>
                    </a:ext>
                  </a:extLst>
                </p:cNvPr>
                <p:cNvSpPr txBox="1"/>
                <p:nvPr/>
              </p:nvSpPr>
              <p:spPr>
                <a:xfrm>
                  <a:off x="1315607" y="5425531"/>
                  <a:ext cx="3191959" cy="954107"/>
                </a:xfrm>
                <a:prstGeom prst="rect">
                  <a:avLst/>
                </a:prstGeom>
                <a:noFill/>
                <a:ln w="19050">
                  <a:solidFill>
                    <a:srgbClr val="00FA00"/>
                  </a:solidFill>
                </a:ln>
              </p:spPr>
              <p:txBody>
                <a:bodyPr wrap="square" rtlCol="0">
                  <a:spAutoFit/>
                </a:bodyPr>
                <a:lstStyle/>
                <a:p>
                  <a:pPr algn="ctr"/>
                  <a:r>
                    <a:rPr lang="en-US" sz="1400" dirty="0"/>
                    <a:t>New Rules </a:t>
                  </a:r>
                  <a:r>
                    <a:rPr lang="en-US" sz="1400" b="1" dirty="0">
                      <a:solidFill>
                        <a:srgbClr val="0432FF"/>
                      </a:solidFill>
                    </a:rPr>
                    <a:t>Better Searched the Whole Design Space</a:t>
                  </a:r>
                  <a:r>
                    <a:rPr lang="en-US" sz="1400" dirty="0">
                      <a:solidFill>
                        <a:srgbClr val="0432FF"/>
                      </a:solidFill>
                    </a:rPr>
                    <a:t> </a:t>
                  </a:r>
                  <a:r>
                    <a:rPr lang="en-US" sz="1400" dirty="0"/>
                    <a:t>because more of the Feasible Model Space can be Reached</a:t>
                  </a:r>
                </a:p>
              </p:txBody>
            </p:sp>
            <p:cxnSp>
              <p:nvCxnSpPr>
                <p:cNvPr id="29" name="Straight Arrow Connector 28">
                  <a:extLst>
                    <a:ext uri="{FF2B5EF4-FFF2-40B4-BE49-F238E27FC236}">
                      <a16:creationId xmlns:a16="http://schemas.microsoft.com/office/drawing/2014/main" id="{D1A16C55-E2AA-EE4B-A697-9C6C458D2582}"/>
                    </a:ext>
                  </a:extLst>
                </p:cNvPr>
                <p:cNvCxnSpPr>
                  <a:cxnSpLocks/>
                  <a:stCxn id="28" idx="0"/>
                  <a:endCxn id="27" idx="4"/>
                </p:cNvCxnSpPr>
                <p:nvPr/>
              </p:nvCxnSpPr>
              <p:spPr>
                <a:xfrm flipH="1" flipV="1">
                  <a:off x="2759690" y="3736683"/>
                  <a:ext cx="151897" cy="1688848"/>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82E526A0-1FBC-D848-8E20-FAB49BA1FC0A}"/>
                  </a:ext>
                </a:extLst>
              </p:cNvPr>
              <p:cNvCxnSpPr>
                <a:cxnSpLocks/>
                <a:stCxn id="28" idx="1"/>
                <a:endCxn id="77" idx="5"/>
              </p:cNvCxnSpPr>
              <p:nvPr/>
            </p:nvCxnSpPr>
            <p:spPr>
              <a:xfrm flipH="1" flipV="1">
                <a:off x="3798461" y="3586492"/>
                <a:ext cx="1813465" cy="2298133"/>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77" name="Oval 76">
              <a:extLst>
                <a:ext uri="{FF2B5EF4-FFF2-40B4-BE49-F238E27FC236}">
                  <a16:creationId xmlns:a16="http://schemas.microsoft.com/office/drawing/2014/main" id="{F638E0DA-40D6-574C-A04C-2A0B8B1AD41F}"/>
                </a:ext>
              </a:extLst>
            </p:cNvPr>
            <p:cNvSpPr/>
            <p:nvPr/>
          </p:nvSpPr>
          <p:spPr>
            <a:xfrm>
              <a:off x="763135" y="2461456"/>
              <a:ext cx="3556106" cy="88734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3001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par>
                                <p:cTn id="13" presetID="10" presetClass="entr" presetSubtype="0" fill="hold" nodeType="withEffect">
                                  <p:stCondLst>
                                    <p:cond delay="50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dirty="0"/>
          </a:p>
        </p:txBody>
      </p:sp>
      <p:sp>
        <p:nvSpPr>
          <p:cNvPr id="3" name="Title 2"/>
          <p:cNvSpPr>
            <a:spLocks noGrp="1"/>
          </p:cNvSpPr>
          <p:nvPr>
            <p:ph type="ctrTitle"/>
          </p:nvPr>
        </p:nvSpPr>
        <p:spPr/>
        <p:txBody>
          <a:bodyPr/>
          <a:lstStyle/>
          <a:p>
            <a:r>
              <a:rPr lang="en-US" dirty="0"/>
              <a:t>Overview</a:t>
            </a:r>
          </a:p>
        </p:txBody>
      </p:sp>
      <p:sp>
        <p:nvSpPr>
          <p:cNvPr id="4" name="Text Placeholder 3"/>
          <p:cNvSpPr>
            <a:spLocks noGrp="1"/>
          </p:cNvSpPr>
          <p:nvPr>
            <p:ph type="body" sz="quarter" idx="17"/>
          </p:nvPr>
        </p:nvSpPr>
        <p:spPr/>
        <p:txBody>
          <a:bodyPr/>
          <a:lstStyle/>
          <a:p>
            <a:r>
              <a:rPr lang="en-US" sz="2400" dirty="0"/>
              <a:t>Introduction</a:t>
            </a:r>
          </a:p>
          <a:p>
            <a:endParaRPr lang="en-US" sz="2400" dirty="0"/>
          </a:p>
          <a:p>
            <a:r>
              <a:rPr lang="en-US" sz="2400" dirty="0"/>
              <a:t>Background</a:t>
            </a:r>
          </a:p>
          <a:p>
            <a:endParaRPr lang="en-US" sz="2400" dirty="0"/>
          </a:p>
          <a:p>
            <a:r>
              <a:rPr lang="en-US" sz="2400" dirty="0"/>
              <a:t>Research Questions</a:t>
            </a:r>
          </a:p>
          <a:p>
            <a:endParaRPr lang="en-US" sz="2400" dirty="0"/>
          </a:p>
          <a:p>
            <a:r>
              <a:rPr lang="en-US" sz="2400" dirty="0"/>
              <a:t>Methods and Experiments</a:t>
            </a:r>
          </a:p>
          <a:p>
            <a:endParaRPr lang="en-US" sz="2400" dirty="0"/>
          </a:p>
          <a:p>
            <a:r>
              <a:rPr lang="en-US" sz="2400" dirty="0"/>
              <a:t>Conclusions</a:t>
            </a:r>
          </a:p>
          <a:p>
            <a:endParaRPr lang="en-US" sz="2400" dirty="0"/>
          </a:p>
          <a:p>
            <a:r>
              <a:rPr lang="en-US" sz="2400" dirty="0"/>
              <a:t>Future Work</a:t>
            </a:r>
          </a:p>
          <a:p>
            <a:endParaRPr lang="en-US" sz="2400" dirty="0"/>
          </a:p>
          <a:p>
            <a:endParaRPr lang="en-US" sz="2400" dirty="0"/>
          </a:p>
          <a:p>
            <a:endParaRPr lang="en-US" sz="2400" dirty="0"/>
          </a:p>
          <a:p>
            <a:endParaRPr lang="en-US" sz="2400" dirty="0"/>
          </a:p>
        </p:txBody>
      </p:sp>
      <p:sp>
        <p:nvSpPr>
          <p:cNvPr id="5" name="Date Placeholder 4"/>
          <p:cNvSpPr>
            <a:spLocks noGrp="1"/>
          </p:cNvSpPr>
          <p:nvPr>
            <p:ph type="dt" sz="half" idx="18"/>
          </p:nvPr>
        </p:nvSpPr>
        <p:spPr/>
        <p:txBody>
          <a:bodyPr/>
          <a:lstStyle/>
          <a:p>
            <a:endParaRPr lang="en-US"/>
          </a:p>
        </p:txBody>
      </p:sp>
      <p:sp>
        <p:nvSpPr>
          <p:cNvPr id="6" name="Footer Placeholder 5"/>
          <p:cNvSpPr>
            <a:spLocks noGrp="1"/>
          </p:cNvSpPr>
          <p:nvPr>
            <p:ph type="ftr" sz="quarter" idx="19"/>
          </p:nvPr>
        </p:nvSpPr>
        <p:spPr/>
        <p:txBody>
          <a:bodyPr/>
          <a:lstStyle/>
          <a:p>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a:t>
            </a:fld>
            <a:endParaRPr lang="en-US"/>
          </a:p>
        </p:txBody>
      </p:sp>
    </p:spTree>
    <p:extLst>
      <p:ext uri="{BB962C8B-B14F-4D97-AF65-F5344CB8AC3E}">
        <p14:creationId xmlns:p14="http://schemas.microsoft.com/office/powerpoint/2010/main" val="3220313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3C9B8F-BECD-774E-B63D-84A3582A4D1A}"/>
              </a:ext>
            </a:extLst>
          </p:cNvPr>
          <p:cNvPicPr>
            <a:picLocks noChangeAspect="1"/>
          </p:cNvPicPr>
          <p:nvPr/>
        </p:nvPicPr>
        <p:blipFill>
          <a:blip r:embed="rId2"/>
          <a:stretch>
            <a:fillRect/>
          </a:stretch>
        </p:blipFill>
        <p:spPr>
          <a:xfrm>
            <a:off x="474135" y="2691006"/>
            <a:ext cx="5009514" cy="3705668"/>
          </a:xfrm>
          <a:prstGeom prst="rect">
            <a:avLst/>
          </a:prstGeom>
          <a:ln>
            <a:solidFill>
              <a:schemeClr val="tx1"/>
            </a:solidFill>
          </a:ln>
        </p:spPr>
      </p:pic>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Expert Crafted Rules vs New Rules on the Interferometry Mission</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Exploration Rules: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20</a:t>
            </a:fld>
            <a:endParaRPr lang="en-US" dirty="0"/>
          </a:p>
        </p:txBody>
      </p:sp>
      <p:sp>
        <p:nvSpPr>
          <p:cNvPr id="9" name="TextBox 8">
            <a:extLst>
              <a:ext uri="{FF2B5EF4-FFF2-40B4-BE49-F238E27FC236}">
                <a16:creationId xmlns:a16="http://schemas.microsoft.com/office/drawing/2014/main" id="{368DDAFD-58A9-374D-B0AD-471C6850D500}"/>
              </a:ext>
            </a:extLst>
          </p:cNvPr>
          <p:cNvSpPr txBox="1"/>
          <p:nvPr/>
        </p:nvSpPr>
        <p:spPr>
          <a:xfrm>
            <a:off x="4035948" y="-2181183"/>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3406E4D6-DC32-914C-8BD8-21948F7BA167}"/>
              </a:ext>
            </a:extLst>
          </p:cNvPr>
          <p:cNvSpPr txBox="1"/>
          <p:nvPr/>
        </p:nvSpPr>
        <p:spPr>
          <a:xfrm>
            <a:off x="5984315" y="3155932"/>
            <a:ext cx="2652245" cy="2308324"/>
          </a:xfrm>
          <a:prstGeom prst="rect">
            <a:avLst/>
          </a:prstGeom>
          <a:noFill/>
          <a:ln>
            <a:solidFill>
              <a:schemeClr val="bg1"/>
            </a:solidFill>
          </a:ln>
        </p:spPr>
        <p:txBody>
          <a:bodyPr wrap="square" rtlCol="0">
            <a:spAutoFit/>
          </a:bodyPr>
          <a:lstStyle/>
          <a:p>
            <a:pPr algn="ctr"/>
            <a:r>
              <a:rPr lang="en-US" b="1" dirty="0"/>
              <a:t>With all else equal, of the designs found by expert crafted rules, </a:t>
            </a:r>
            <a:r>
              <a:rPr lang="en-US" b="1" dirty="0">
                <a:solidFill>
                  <a:srgbClr val="0432FF"/>
                </a:solidFill>
              </a:rPr>
              <a:t>63%</a:t>
            </a:r>
            <a:r>
              <a:rPr lang="en-US" b="1" dirty="0"/>
              <a:t> </a:t>
            </a:r>
            <a:r>
              <a:rPr lang="en-US" b="1" dirty="0">
                <a:solidFill>
                  <a:srgbClr val="0432FF"/>
                </a:solidFill>
              </a:rPr>
              <a:t>were improved upon</a:t>
            </a:r>
            <a:r>
              <a:rPr lang="en-US" b="1" dirty="0"/>
              <a:t> by designs found using new, autonomously generated rules!</a:t>
            </a:r>
          </a:p>
        </p:txBody>
      </p:sp>
      <p:sp>
        <p:nvSpPr>
          <p:cNvPr id="11" name="TextBox 10">
            <a:extLst>
              <a:ext uri="{FF2B5EF4-FFF2-40B4-BE49-F238E27FC236}">
                <a16:creationId xmlns:a16="http://schemas.microsoft.com/office/drawing/2014/main" id="{1EC0F055-FBD9-2F42-98FD-1212ACBD08C6}"/>
              </a:ext>
            </a:extLst>
          </p:cNvPr>
          <p:cNvSpPr txBox="1"/>
          <p:nvPr/>
        </p:nvSpPr>
        <p:spPr>
          <a:xfrm>
            <a:off x="474135" y="1426965"/>
            <a:ext cx="8239852" cy="1200329"/>
          </a:xfrm>
          <a:prstGeom prst="rect">
            <a:avLst/>
          </a:prstGeom>
          <a:noFill/>
        </p:spPr>
        <p:txBody>
          <a:bodyPr wrap="square" rtlCol="0">
            <a:spAutoFit/>
          </a:bodyPr>
          <a:lstStyle/>
          <a:p>
            <a:r>
              <a:rPr lang="en-US" dirty="0"/>
              <a:t>Experiment Setup:</a:t>
            </a:r>
          </a:p>
          <a:p>
            <a:pPr marL="285750" indent="-285750">
              <a:buFont typeface="Arial" panose="020B0604020202020204" pitchFamily="34" charset="0"/>
              <a:buChar char="•"/>
            </a:pPr>
            <a:r>
              <a:rPr lang="en-US" dirty="0"/>
              <a:t>Ran a genetic algorithm 5 times with a solution length of 150, population size of 1000 and 100 generations using the new rules</a:t>
            </a:r>
          </a:p>
          <a:p>
            <a:pPr marL="285750" indent="-285750">
              <a:buFont typeface="Arial" panose="020B0604020202020204" pitchFamily="34" charset="0"/>
              <a:buChar char="•"/>
            </a:pPr>
            <a:r>
              <a:rPr lang="en-US" dirty="0"/>
              <a:t>Same population size and generations used to find the expert rule solutions</a:t>
            </a:r>
          </a:p>
        </p:txBody>
      </p:sp>
    </p:spTree>
    <p:extLst>
      <p:ext uri="{BB962C8B-B14F-4D97-AF65-F5344CB8AC3E}">
        <p14:creationId xmlns:p14="http://schemas.microsoft.com/office/powerpoint/2010/main" val="107873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A58D0-B006-344D-B5E5-E16A0E3875B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3169E78-FFC7-6E43-B4B6-8881B771321D}"/>
              </a:ext>
            </a:extLst>
          </p:cNvPr>
          <p:cNvSpPr>
            <a:spLocks noGrp="1"/>
          </p:cNvSpPr>
          <p:nvPr>
            <p:ph type="ctrTitle"/>
          </p:nvPr>
        </p:nvSpPr>
        <p:spPr/>
        <p:txBody>
          <a:bodyPr/>
          <a:lstStyle/>
          <a:p>
            <a:r>
              <a:rPr lang="en-US" dirty="0"/>
              <a:t>Research Questions</a:t>
            </a:r>
          </a:p>
        </p:txBody>
      </p:sp>
      <p:sp>
        <p:nvSpPr>
          <p:cNvPr id="4" name="Text Placeholder 3">
            <a:extLst>
              <a:ext uri="{FF2B5EF4-FFF2-40B4-BE49-F238E27FC236}">
                <a16:creationId xmlns:a16="http://schemas.microsoft.com/office/drawing/2014/main" id="{012E5B0F-6AF4-CD44-B873-F46E8B80AE2B}"/>
              </a:ext>
            </a:extLst>
          </p:cNvPr>
          <p:cNvSpPr>
            <a:spLocks noGrp="1"/>
          </p:cNvSpPr>
          <p:nvPr>
            <p:ph type="body" sz="quarter" idx="17"/>
          </p:nvPr>
        </p:nvSpPr>
        <p:spPr/>
        <p:txBody>
          <a:bodyPr/>
          <a:lstStyle/>
          <a:p>
            <a:pPr marL="457200" indent="-457200">
              <a:buFont typeface="+mj-lt"/>
              <a:buAutoNum type="arabicPeriod"/>
            </a:pPr>
            <a:r>
              <a:rPr lang="en-US" sz="2000" dirty="0">
                <a:solidFill>
                  <a:schemeClr val="accent6">
                    <a:lumMod val="75000"/>
                  </a:schemeClr>
                </a:solidFill>
              </a:rPr>
              <a:t>Will starting the search from a small, feasible model decrease the time needed to find a solution?</a:t>
            </a:r>
          </a:p>
          <a:p>
            <a:pPr marL="457200" indent="-457200">
              <a:buFont typeface="+mj-lt"/>
              <a:buAutoNum type="arabicPeriod"/>
            </a:pPr>
            <a:endParaRPr lang="en-US" sz="2000" dirty="0"/>
          </a:p>
          <a:p>
            <a:pPr marL="457200" indent="-457200">
              <a:buFont typeface="+mj-lt"/>
              <a:buAutoNum type="arabicPeriod"/>
            </a:pPr>
            <a:r>
              <a:rPr lang="en-US" sz="2000" dirty="0">
                <a:solidFill>
                  <a:schemeClr val="accent6">
                    <a:lumMod val="75000"/>
                  </a:schemeClr>
                </a:solidFill>
              </a:rPr>
              <a:t>Can autonomously generated rules outperform those created by domain experts?</a:t>
            </a:r>
          </a:p>
          <a:p>
            <a:pPr marL="457200" indent="-457200">
              <a:buFont typeface="+mj-lt"/>
              <a:buAutoNum type="arabicPeriod"/>
            </a:pPr>
            <a:endParaRPr lang="en-US" sz="2000" dirty="0"/>
          </a:p>
          <a:p>
            <a:pPr marL="457200" indent="-457200">
              <a:buFont typeface="+mj-lt"/>
              <a:buAutoNum type="arabicPeriod"/>
            </a:pPr>
            <a:r>
              <a:rPr lang="en-US" sz="2000" dirty="0">
                <a:solidFill>
                  <a:srgbClr val="0432FF"/>
                </a:solidFill>
              </a:rPr>
              <a:t>Can other algorithms search the model-space better than a genetic algorithm?</a:t>
            </a:r>
          </a:p>
        </p:txBody>
      </p:sp>
      <p:sp>
        <p:nvSpPr>
          <p:cNvPr id="5" name="Date Placeholder 4">
            <a:extLst>
              <a:ext uri="{FF2B5EF4-FFF2-40B4-BE49-F238E27FC236}">
                <a16:creationId xmlns:a16="http://schemas.microsoft.com/office/drawing/2014/main" id="{F1D27C0F-0A30-A24F-B761-0E23EBBDC98E}"/>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2DDDF9EF-4F6B-7843-A9CE-38D120C5CE8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B82EF469-6163-9944-8CC0-5A41A7825B5A}"/>
              </a:ext>
            </a:extLst>
          </p:cNvPr>
          <p:cNvSpPr>
            <a:spLocks noGrp="1"/>
          </p:cNvSpPr>
          <p:nvPr>
            <p:ph type="sldNum" sz="quarter" idx="20"/>
          </p:nvPr>
        </p:nvSpPr>
        <p:spPr/>
        <p:txBody>
          <a:bodyPr/>
          <a:lstStyle/>
          <a:p>
            <a:fld id="{F1E51A9F-9D40-144B-9666-6B30B75E8C1B}" type="slidenum">
              <a:rPr lang="en-US" smtClean="0"/>
              <a:pPr/>
              <a:t>21</a:t>
            </a:fld>
            <a:endParaRPr lang="en-US"/>
          </a:p>
        </p:txBody>
      </p:sp>
    </p:spTree>
    <p:extLst>
      <p:ext uri="{BB962C8B-B14F-4D97-AF65-F5344CB8AC3E}">
        <p14:creationId xmlns:p14="http://schemas.microsoft.com/office/powerpoint/2010/main" val="147982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914FC-532A-E744-BC4F-9491F17254B0}"/>
              </a:ext>
            </a:extLst>
          </p:cNvPr>
          <p:cNvSpPr>
            <a:spLocks noGrp="1"/>
          </p:cNvSpPr>
          <p:nvPr>
            <p:ph type="body" sz="quarter" idx="16"/>
          </p:nvPr>
        </p:nvSpPr>
        <p:spPr/>
        <p:txBody>
          <a:bodyPr/>
          <a:lstStyle/>
          <a:p>
            <a:r>
              <a:rPr lang="en-US" dirty="0"/>
              <a:t>The Crossover Operation</a:t>
            </a:r>
          </a:p>
        </p:txBody>
      </p:sp>
      <p:sp>
        <p:nvSpPr>
          <p:cNvPr id="3" name="Title 2">
            <a:extLst>
              <a:ext uri="{FF2B5EF4-FFF2-40B4-BE49-F238E27FC236}">
                <a16:creationId xmlns:a16="http://schemas.microsoft.com/office/drawing/2014/main" id="{B852E85E-888C-6F4D-B188-13C847E85349}"/>
              </a:ext>
            </a:extLst>
          </p:cNvPr>
          <p:cNvSpPr>
            <a:spLocks noGrp="1"/>
          </p:cNvSpPr>
          <p:nvPr>
            <p:ph type="ctrTitle"/>
          </p:nvPr>
        </p:nvSpPr>
        <p:spPr/>
        <p:txBody>
          <a:bodyPr/>
          <a:lstStyle/>
          <a:p>
            <a:r>
              <a:rPr lang="en-US" dirty="0"/>
              <a:t>New Algorithm: Genetic Algorithm Problems</a:t>
            </a:r>
          </a:p>
        </p:txBody>
      </p:sp>
      <p:sp>
        <p:nvSpPr>
          <p:cNvPr id="5" name="Date Placeholder 4">
            <a:extLst>
              <a:ext uri="{FF2B5EF4-FFF2-40B4-BE49-F238E27FC236}">
                <a16:creationId xmlns:a16="http://schemas.microsoft.com/office/drawing/2014/main" id="{1EBDF786-2607-C249-B871-48AFFA10F80F}"/>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EE9B3AC3-9154-CD47-ABBB-261BFA681AFC}"/>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53223615-4023-9B41-80FA-77B581BCFA1C}"/>
              </a:ext>
            </a:extLst>
          </p:cNvPr>
          <p:cNvSpPr>
            <a:spLocks noGrp="1"/>
          </p:cNvSpPr>
          <p:nvPr>
            <p:ph type="sldNum" sz="quarter" idx="20"/>
          </p:nvPr>
        </p:nvSpPr>
        <p:spPr/>
        <p:txBody>
          <a:bodyPr/>
          <a:lstStyle/>
          <a:p>
            <a:fld id="{F1E51A9F-9D40-144B-9666-6B30B75E8C1B}" type="slidenum">
              <a:rPr lang="en-US" smtClean="0"/>
              <a:pPr/>
              <a:t>22</a:t>
            </a:fld>
            <a:endParaRPr lang="en-US"/>
          </a:p>
        </p:txBody>
      </p:sp>
      <p:sp>
        <p:nvSpPr>
          <p:cNvPr id="38" name="Rectangle 37">
            <a:extLst>
              <a:ext uri="{FF2B5EF4-FFF2-40B4-BE49-F238E27FC236}">
                <a16:creationId xmlns:a16="http://schemas.microsoft.com/office/drawing/2014/main" id="{07D8227C-4CFF-0040-B3D7-251A9FA51B03}"/>
              </a:ext>
            </a:extLst>
          </p:cNvPr>
          <p:cNvSpPr/>
          <p:nvPr/>
        </p:nvSpPr>
        <p:spPr>
          <a:xfrm>
            <a:off x="4564920" y="2576061"/>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Battery</a:t>
            </a:r>
          </a:p>
        </p:txBody>
      </p:sp>
      <p:sp>
        <p:nvSpPr>
          <p:cNvPr id="39" name="Rectangle 38">
            <a:extLst>
              <a:ext uri="{FF2B5EF4-FFF2-40B4-BE49-F238E27FC236}">
                <a16:creationId xmlns:a16="http://schemas.microsoft.com/office/drawing/2014/main" id="{128D543D-D430-0046-A343-3A7A53BF69CA}"/>
              </a:ext>
            </a:extLst>
          </p:cNvPr>
          <p:cNvSpPr/>
          <p:nvPr/>
        </p:nvSpPr>
        <p:spPr>
          <a:xfrm>
            <a:off x="5883081" y="2576061"/>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Solar Panel</a:t>
            </a:r>
          </a:p>
        </p:txBody>
      </p:sp>
      <p:sp>
        <p:nvSpPr>
          <p:cNvPr id="40" name="Rectangle 39">
            <a:extLst>
              <a:ext uri="{FF2B5EF4-FFF2-40B4-BE49-F238E27FC236}">
                <a16:creationId xmlns:a16="http://schemas.microsoft.com/office/drawing/2014/main" id="{A1B1BD17-0E52-D746-AE12-4627F322A84C}"/>
              </a:ext>
            </a:extLst>
          </p:cNvPr>
          <p:cNvSpPr/>
          <p:nvPr/>
        </p:nvSpPr>
        <p:spPr>
          <a:xfrm>
            <a:off x="610437" y="3954262"/>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a:t>
            </a:r>
            <a:r>
              <a:rPr lang="en-US" sz="1400" b="1" dirty="0" err="1">
                <a:solidFill>
                  <a:schemeClr val="tx1"/>
                </a:solidFill>
              </a:rPr>
              <a:t>Chem</a:t>
            </a:r>
            <a:r>
              <a:rPr lang="en-US" sz="1400" b="1" dirty="0">
                <a:solidFill>
                  <a:schemeClr val="tx1"/>
                </a:solidFill>
              </a:rPr>
              <a:t> Propulsion</a:t>
            </a:r>
          </a:p>
        </p:txBody>
      </p:sp>
      <p:sp>
        <p:nvSpPr>
          <p:cNvPr id="41" name="Rectangle 40">
            <a:extLst>
              <a:ext uri="{FF2B5EF4-FFF2-40B4-BE49-F238E27FC236}">
                <a16:creationId xmlns:a16="http://schemas.microsoft.com/office/drawing/2014/main" id="{D5527F49-FA47-1E49-A871-8B1FB569D87D}"/>
              </a:ext>
            </a:extLst>
          </p:cNvPr>
          <p:cNvSpPr/>
          <p:nvPr/>
        </p:nvSpPr>
        <p:spPr>
          <a:xfrm>
            <a:off x="1928598" y="3954262"/>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a:t>
            </a:r>
            <a:r>
              <a:rPr lang="en-US" sz="1400" b="1" dirty="0" err="1">
                <a:solidFill>
                  <a:schemeClr val="tx1"/>
                </a:solidFill>
              </a:rPr>
              <a:t>Ka</a:t>
            </a:r>
            <a:r>
              <a:rPr lang="en-US" sz="1400" b="1" dirty="0">
                <a:solidFill>
                  <a:schemeClr val="tx1"/>
                </a:solidFill>
              </a:rPr>
              <a:t>-Band </a:t>
            </a:r>
            <a:r>
              <a:rPr lang="en-US" sz="1400" b="1" dirty="0" err="1">
                <a:solidFill>
                  <a:schemeClr val="tx1"/>
                </a:solidFill>
              </a:rPr>
              <a:t>Comm</a:t>
            </a:r>
            <a:endParaRPr lang="en-US" sz="1400" b="1" dirty="0">
              <a:solidFill>
                <a:schemeClr val="tx1"/>
              </a:solidFill>
            </a:endParaRPr>
          </a:p>
        </p:txBody>
      </p:sp>
      <p:sp>
        <p:nvSpPr>
          <p:cNvPr id="42" name="Rectangle 41">
            <a:extLst>
              <a:ext uri="{FF2B5EF4-FFF2-40B4-BE49-F238E27FC236}">
                <a16:creationId xmlns:a16="http://schemas.microsoft.com/office/drawing/2014/main" id="{8278E11A-AC2D-7A44-AB1A-6F645F96EAC1}"/>
              </a:ext>
            </a:extLst>
          </p:cNvPr>
          <p:cNvSpPr/>
          <p:nvPr/>
        </p:nvSpPr>
        <p:spPr>
          <a:xfrm>
            <a:off x="610437" y="2576061"/>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Electric Propulsion</a:t>
            </a:r>
          </a:p>
        </p:txBody>
      </p:sp>
      <p:sp>
        <p:nvSpPr>
          <p:cNvPr id="43" name="Rectangle 42">
            <a:extLst>
              <a:ext uri="{FF2B5EF4-FFF2-40B4-BE49-F238E27FC236}">
                <a16:creationId xmlns:a16="http://schemas.microsoft.com/office/drawing/2014/main" id="{980EA5C7-75D4-8645-8ED4-877E3A8A5957}"/>
              </a:ext>
            </a:extLst>
          </p:cNvPr>
          <p:cNvSpPr/>
          <p:nvPr/>
        </p:nvSpPr>
        <p:spPr>
          <a:xfrm>
            <a:off x="1928598" y="2576061"/>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44" name="Rectangle 43">
            <a:extLst>
              <a:ext uri="{FF2B5EF4-FFF2-40B4-BE49-F238E27FC236}">
                <a16:creationId xmlns:a16="http://schemas.microsoft.com/office/drawing/2014/main" id="{1D52FCDC-7685-7245-9032-5187722E1907}"/>
              </a:ext>
            </a:extLst>
          </p:cNvPr>
          <p:cNvSpPr/>
          <p:nvPr/>
        </p:nvSpPr>
        <p:spPr>
          <a:xfrm>
            <a:off x="4545296" y="3954262"/>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Payload</a:t>
            </a:r>
          </a:p>
        </p:txBody>
      </p:sp>
      <p:sp>
        <p:nvSpPr>
          <p:cNvPr id="45" name="Rectangle 44">
            <a:extLst>
              <a:ext uri="{FF2B5EF4-FFF2-40B4-BE49-F238E27FC236}">
                <a16:creationId xmlns:a16="http://schemas.microsoft.com/office/drawing/2014/main" id="{6B4A28BA-B3E1-904A-AFAD-C57F7DE561E8}"/>
              </a:ext>
            </a:extLst>
          </p:cNvPr>
          <p:cNvSpPr/>
          <p:nvPr/>
        </p:nvSpPr>
        <p:spPr>
          <a:xfrm>
            <a:off x="5855871" y="3954262"/>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X-Band </a:t>
            </a:r>
            <a:r>
              <a:rPr lang="en-US" sz="1400" b="1" dirty="0" err="1">
                <a:solidFill>
                  <a:schemeClr val="tx1"/>
                </a:solidFill>
              </a:rPr>
              <a:t>Comm</a:t>
            </a:r>
            <a:endParaRPr lang="en-US" sz="1400" b="1" dirty="0">
              <a:solidFill>
                <a:schemeClr val="tx1"/>
              </a:solidFill>
            </a:endParaRPr>
          </a:p>
        </p:txBody>
      </p:sp>
      <p:sp>
        <p:nvSpPr>
          <p:cNvPr id="47" name="Rectangle 46">
            <a:extLst>
              <a:ext uri="{FF2B5EF4-FFF2-40B4-BE49-F238E27FC236}">
                <a16:creationId xmlns:a16="http://schemas.microsoft.com/office/drawing/2014/main" id="{C5DEE49A-F8D9-9841-9422-77BDD96B48DB}"/>
              </a:ext>
            </a:extLst>
          </p:cNvPr>
          <p:cNvSpPr/>
          <p:nvPr/>
        </p:nvSpPr>
        <p:spPr>
          <a:xfrm>
            <a:off x="3227135" y="3954262"/>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a:t>
            </a:r>
          </a:p>
        </p:txBody>
      </p:sp>
      <p:sp>
        <p:nvSpPr>
          <p:cNvPr id="50" name="Rectangle 49">
            <a:extLst>
              <a:ext uri="{FF2B5EF4-FFF2-40B4-BE49-F238E27FC236}">
                <a16:creationId xmlns:a16="http://schemas.microsoft.com/office/drawing/2014/main" id="{DD47E9C8-FEF4-7142-954D-2EE0041DBC16}"/>
              </a:ext>
            </a:extLst>
          </p:cNvPr>
          <p:cNvSpPr/>
          <p:nvPr/>
        </p:nvSpPr>
        <p:spPr>
          <a:xfrm>
            <a:off x="3246759" y="2576061"/>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a:t>
            </a:r>
          </a:p>
        </p:txBody>
      </p:sp>
      <p:grpSp>
        <p:nvGrpSpPr>
          <p:cNvPr id="10" name="Group 9">
            <a:extLst>
              <a:ext uri="{FF2B5EF4-FFF2-40B4-BE49-F238E27FC236}">
                <a16:creationId xmlns:a16="http://schemas.microsoft.com/office/drawing/2014/main" id="{3A3AE664-6F3C-7A44-A297-46ECF91242C3}"/>
              </a:ext>
            </a:extLst>
          </p:cNvPr>
          <p:cNvGrpSpPr/>
          <p:nvPr/>
        </p:nvGrpSpPr>
        <p:grpSpPr>
          <a:xfrm>
            <a:off x="7352150" y="2355625"/>
            <a:ext cx="2049789" cy="1200329"/>
            <a:chOff x="7195739" y="2945171"/>
            <a:chExt cx="2049789" cy="1200329"/>
          </a:xfrm>
        </p:grpSpPr>
        <p:sp>
          <p:nvSpPr>
            <p:cNvPr id="53" name="Right Brace 52">
              <a:extLst>
                <a:ext uri="{FF2B5EF4-FFF2-40B4-BE49-F238E27FC236}">
                  <a16:creationId xmlns:a16="http://schemas.microsoft.com/office/drawing/2014/main" id="{A8C6CBD9-F08A-B341-A812-94B558C6BE60}"/>
                </a:ext>
              </a:extLst>
            </p:cNvPr>
            <p:cNvSpPr/>
            <p:nvPr/>
          </p:nvSpPr>
          <p:spPr>
            <a:xfrm rot="10800000" flipH="1">
              <a:off x="7195739" y="3172296"/>
              <a:ext cx="421106" cy="522514"/>
            </a:xfrm>
            <a:prstGeom prst="rightBrace">
              <a:avLst/>
            </a:prstGeom>
            <a:ln w="254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09CC7D11-3450-604E-8383-04663462945E}"/>
                </a:ext>
              </a:extLst>
            </p:cNvPr>
            <p:cNvSpPr txBox="1"/>
            <p:nvPr/>
          </p:nvSpPr>
          <p:spPr>
            <a:xfrm>
              <a:off x="7406292" y="2945171"/>
              <a:ext cx="1839236" cy="1200329"/>
            </a:xfrm>
            <a:prstGeom prst="rect">
              <a:avLst/>
            </a:prstGeom>
            <a:noFill/>
          </p:spPr>
          <p:txBody>
            <a:bodyPr wrap="square" rtlCol="0">
              <a:spAutoFit/>
            </a:bodyPr>
            <a:lstStyle/>
            <a:p>
              <a:pPr algn="ctr"/>
              <a:r>
                <a:rPr lang="en-US" b="1" dirty="0"/>
                <a:t>Problem: </a:t>
              </a:r>
              <a:r>
                <a:rPr lang="en-US" b="1" dirty="0">
                  <a:solidFill>
                    <a:srgbClr val="0432FF"/>
                  </a:solidFill>
                </a:rPr>
                <a:t>Models are</a:t>
              </a:r>
            </a:p>
            <a:p>
              <a:pPr algn="ctr"/>
              <a:r>
                <a:rPr lang="en-US" b="1" dirty="0">
                  <a:solidFill>
                    <a:srgbClr val="0432FF"/>
                  </a:solidFill>
                </a:rPr>
                <a:t>Highly Coupled</a:t>
              </a:r>
            </a:p>
          </p:txBody>
        </p:sp>
      </p:grpSp>
      <p:sp>
        <p:nvSpPr>
          <p:cNvPr id="20" name="TextBox 19">
            <a:extLst>
              <a:ext uri="{FF2B5EF4-FFF2-40B4-BE49-F238E27FC236}">
                <a16:creationId xmlns:a16="http://schemas.microsoft.com/office/drawing/2014/main" id="{8541CA7C-9924-9546-9F59-F02708D991A5}"/>
              </a:ext>
            </a:extLst>
          </p:cNvPr>
          <p:cNvSpPr txBox="1"/>
          <p:nvPr/>
        </p:nvSpPr>
        <p:spPr>
          <a:xfrm>
            <a:off x="5113365" y="1800499"/>
            <a:ext cx="1539432" cy="400110"/>
          </a:xfrm>
          <a:prstGeom prst="rect">
            <a:avLst/>
          </a:prstGeom>
          <a:noFill/>
          <a:ln>
            <a:solidFill>
              <a:schemeClr val="accent1"/>
            </a:solidFill>
          </a:ln>
        </p:spPr>
        <p:txBody>
          <a:bodyPr wrap="square" rtlCol="0">
            <a:spAutoFit/>
          </a:bodyPr>
          <a:lstStyle/>
          <a:p>
            <a:pPr algn="ctr"/>
            <a:r>
              <a:rPr lang="en-US" sz="2000" b="1" dirty="0">
                <a:solidFill>
                  <a:srgbClr val="00FA00"/>
                </a:solidFill>
              </a:rPr>
              <a:t>Crossover</a:t>
            </a:r>
          </a:p>
        </p:txBody>
      </p:sp>
      <p:sp>
        <p:nvSpPr>
          <p:cNvPr id="13" name="TextBox 12">
            <a:extLst>
              <a:ext uri="{FF2B5EF4-FFF2-40B4-BE49-F238E27FC236}">
                <a16:creationId xmlns:a16="http://schemas.microsoft.com/office/drawing/2014/main" id="{BB5DC396-B2B3-CD4E-85B4-CF0C7371F0DF}"/>
              </a:ext>
            </a:extLst>
          </p:cNvPr>
          <p:cNvSpPr txBox="1"/>
          <p:nvPr/>
        </p:nvSpPr>
        <p:spPr>
          <a:xfrm>
            <a:off x="2097234" y="1815888"/>
            <a:ext cx="3617209" cy="369332"/>
          </a:xfrm>
          <a:prstGeom prst="rect">
            <a:avLst/>
          </a:prstGeom>
          <a:noFill/>
          <a:ln>
            <a:solidFill>
              <a:schemeClr val="tx1"/>
            </a:solidFill>
          </a:ln>
        </p:spPr>
        <p:txBody>
          <a:bodyPr wrap="none" rtlCol="0">
            <a:spAutoFit/>
          </a:bodyPr>
          <a:lstStyle/>
          <a:p>
            <a:r>
              <a:rPr lang="en-US" b="1" dirty="0"/>
              <a:t>Two High Performing Solutions</a:t>
            </a:r>
          </a:p>
        </p:txBody>
      </p:sp>
    </p:spTree>
    <p:extLst>
      <p:ext uri="{BB962C8B-B14F-4D97-AF65-F5344CB8AC3E}">
        <p14:creationId xmlns:p14="http://schemas.microsoft.com/office/powerpoint/2010/main" val="27463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 presetClass="emph" presetSubtype="2" fill="hold" nodeType="withEffect">
                                  <p:stCondLst>
                                    <p:cond delay="0"/>
                                  </p:stCondLst>
                                  <p:childTnLst>
                                    <p:animClr clrSpc="rgb" dir="cw">
                                      <p:cBhvr>
                                        <p:cTn id="17" dur="2000" fill="hold"/>
                                        <p:tgtEl>
                                          <p:spTgt spid="38"/>
                                        </p:tgtEl>
                                        <p:attrNameLst>
                                          <p:attrName>fillcolor</p:attrName>
                                        </p:attrNameLst>
                                      </p:cBhvr>
                                      <p:to>
                                        <a:srgbClr val="00FA00"/>
                                      </p:to>
                                    </p:animClr>
                                    <p:set>
                                      <p:cBhvr>
                                        <p:cTn id="18" dur="2000" fill="hold"/>
                                        <p:tgtEl>
                                          <p:spTgt spid="38"/>
                                        </p:tgtEl>
                                        <p:attrNameLst>
                                          <p:attrName>fill.type</p:attrName>
                                        </p:attrNameLst>
                                      </p:cBhvr>
                                      <p:to>
                                        <p:strVal val="solid"/>
                                      </p:to>
                                    </p:set>
                                    <p:set>
                                      <p:cBhvr>
                                        <p:cTn id="19" dur="2000" fill="hold"/>
                                        <p:tgtEl>
                                          <p:spTgt spid="38"/>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39"/>
                                        </p:tgtEl>
                                        <p:attrNameLst>
                                          <p:attrName>fillcolor</p:attrName>
                                        </p:attrNameLst>
                                      </p:cBhvr>
                                      <p:to>
                                        <a:srgbClr val="00FA00"/>
                                      </p:to>
                                    </p:animClr>
                                    <p:set>
                                      <p:cBhvr>
                                        <p:cTn id="22" dur="2000" fill="hold"/>
                                        <p:tgtEl>
                                          <p:spTgt spid="39"/>
                                        </p:tgtEl>
                                        <p:attrNameLst>
                                          <p:attrName>fill.type</p:attrName>
                                        </p:attrNameLst>
                                      </p:cBhvr>
                                      <p:to>
                                        <p:strVal val="solid"/>
                                      </p:to>
                                    </p:set>
                                    <p:set>
                                      <p:cBhvr>
                                        <p:cTn id="23" dur="2000" fill="hold"/>
                                        <p:tgtEl>
                                          <p:spTgt spid="39"/>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2000" fill="hold"/>
                                        <p:tgtEl>
                                          <p:spTgt spid="44"/>
                                        </p:tgtEl>
                                        <p:attrNameLst>
                                          <p:attrName>fillcolor</p:attrName>
                                        </p:attrNameLst>
                                      </p:cBhvr>
                                      <p:to>
                                        <a:srgbClr val="00FA00"/>
                                      </p:to>
                                    </p:animClr>
                                    <p:set>
                                      <p:cBhvr>
                                        <p:cTn id="26" dur="2000" fill="hold"/>
                                        <p:tgtEl>
                                          <p:spTgt spid="44"/>
                                        </p:tgtEl>
                                        <p:attrNameLst>
                                          <p:attrName>fill.type</p:attrName>
                                        </p:attrNameLst>
                                      </p:cBhvr>
                                      <p:to>
                                        <p:strVal val="solid"/>
                                      </p:to>
                                    </p:set>
                                    <p:set>
                                      <p:cBhvr>
                                        <p:cTn id="27" dur="2000" fill="hold"/>
                                        <p:tgtEl>
                                          <p:spTgt spid="44"/>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2000" fill="hold"/>
                                        <p:tgtEl>
                                          <p:spTgt spid="45"/>
                                        </p:tgtEl>
                                        <p:attrNameLst>
                                          <p:attrName>fillcolor</p:attrName>
                                        </p:attrNameLst>
                                      </p:cBhvr>
                                      <p:to>
                                        <a:srgbClr val="00FA00"/>
                                      </p:to>
                                    </p:animClr>
                                    <p:set>
                                      <p:cBhvr>
                                        <p:cTn id="30" dur="2000" fill="hold"/>
                                        <p:tgtEl>
                                          <p:spTgt spid="45"/>
                                        </p:tgtEl>
                                        <p:attrNameLst>
                                          <p:attrName>fill.type</p:attrName>
                                        </p:attrNameLst>
                                      </p:cBhvr>
                                      <p:to>
                                        <p:strVal val="solid"/>
                                      </p:to>
                                    </p:set>
                                    <p:set>
                                      <p:cBhvr>
                                        <p:cTn id="31" dur="2000" fill="hold"/>
                                        <p:tgtEl>
                                          <p:spTgt spid="45"/>
                                        </p:tgtEl>
                                        <p:attrNameLst>
                                          <p:attrName>fill.on</p:attrName>
                                        </p:attrNameLst>
                                      </p:cBhvr>
                                      <p:to>
                                        <p:strVal val="true"/>
                                      </p:to>
                                    </p:set>
                                  </p:childTnLst>
                                </p:cTn>
                              </p:par>
                              <p:par>
                                <p:cTn id="32" presetID="42" presetClass="path" presetSubtype="0" accel="50000" decel="50000" fill="hold" grpId="0" nodeType="withEffect">
                                  <p:stCondLst>
                                    <p:cond delay="1000"/>
                                  </p:stCondLst>
                                  <p:childTnLst>
                                    <p:animMotion origin="layout" path="M -4.16667E-6 2.59259E-6 L -0.00034 0.20046 " pathEditMode="relative" rAng="0" ptsTypes="AA">
                                      <p:cBhvr>
                                        <p:cTn id="33" dur="2000" fill="hold"/>
                                        <p:tgtEl>
                                          <p:spTgt spid="38"/>
                                        </p:tgtEl>
                                        <p:attrNameLst>
                                          <p:attrName>ppt_x</p:attrName>
                                          <p:attrName>ppt_y</p:attrName>
                                        </p:attrNameLst>
                                      </p:cBhvr>
                                      <p:rCtr x="-17" y="10023"/>
                                    </p:animMotion>
                                  </p:childTnLst>
                                </p:cTn>
                              </p:par>
                              <p:par>
                                <p:cTn id="34" presetID="42" presetClass="path" presetSubtype="0" accel="50000" decel="50000" fill="hold" grpId="0" nodeType="withEffect">
                                  <p:stCondLst>
                                    <p:cond delay="1000"/>
                                  </p:stCondLst>
                                  <p:childTnLst>
                                    <p:animMotion origin="layout" path="M -1.38889E-6 2.59259E-6 L -0.00295 0.20092 " pathEditMode="relative" rAng="0" ptsTypes="AA">
                                      <p:cBhvr>
                                        <p:cTn id="35" dur="2000" fill="hold"/>
                                        <p:tgtEl>
                                          <p:spTgt spid="39"/>
                                        </p:tgtEl>
                                        <p:attrNameLst>
                                          <p:attrName>ppt_x</p:attrName>
                                          <p:attrName>ppt_y</p:attrName>
                                        </p:attrNameLst>
                                      </p:cBhvr>
                                      <p:rCtr x="-156" y="10046"/>
                                    </p:animMotion>
                                  </p:childTnLst>
                                </p:cTn>
                              </p:par>
                              <p:par>
                                <p:cTn id="36" presetID="42" presetClass="path" presetSubtype="0" accel="50000" decel="50000" fill="hold" grpId="0" nodeType="withEffect">
                                  <p:stCondLst>
                                    <p:cond delay="1000"/>
                                  </p:stCondLst>
                                  <p:childTnLst>
                                    <p:animMotion origin="layout" path="M 0.00173 -0.00046 L 0.00208 -0.20092 " pathEditMode="relative" rAng="0" ptsTypes="AA">
                                      <p:cBhvr>
                                        <p:cTn id="37" dur="2000" fill="hold"/>
                                        <p:tgtEl>
                                          <p:spTgt spid="44"/>
                                        </p:tgtEl>
                                        <p:attrNameLst>
                                          <p:attrName>ppt_x</p:attrName>
                                          <p:attrName>ppt_y</p:attrName>
                                        </p:attrNameLst>
                                      </p:cBhvr>
                                      <p:rCtr x="17" y="-10023"/>
                                    </p:animMotion>
                                  </p:childTnLst>
                                </p:cTn>
                              </p:par>
                              <p:par>
                                <p:cTn id="38" presetID="42" presetClass="path" presetSubtype="0" accel="50000" decel="50000" fill="hold" grpId="0" nodeType="withEffect">
                                  <p:stCondLst>
                                    <p:cond delay="1000"/>
                                  </p:stCondLst>
                                  <p:childTnLst>
                                    <p:animMotion origin="layout" path="M 0 -3.33333E-6 L 0.00295 -0.20092 " pathEditMode="relative" rAng="0" ptsTypes="AA">
                                      <p:cBhvr>
                                        <p:cTn id="39" dur="2000" fill="hold"/>
                                        <p:tgtEl>
                                          <p:spTgt spid="45"/>
                                        </p:tgtEl>
                                        <p:attrNameLst>
                                          <p:attrName>ppt_x</p:attrName>
                                          <p:attrName>ppt_y</p:attrName>
                                        </p:attrNameLst>
                                      </p:cBhvr>
                                      <p:rCtr x="139" y="-1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4" grpId="0" animBg="1"/>
      <p:bldP spid="45" grpId="0" animBg="1"/>
      <p:bldP spid="20"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BB5EBF-F4DD-CA43-9753-FE7F8075D30F}"/>
              </a:ext>
            </a:extLst>
          </p:cNvPr>
          <p:cNvPicPr>
            <a:picLocks noChangeAspect="1"/>
          </p:cNvPicPr>
          <p:nvPr/>
        </p:nvPicPr>
        <p:blipFill rotWithShape="1">
          <a:blip r:embed="rId2"/>
          <a:srcRect r="60099"/>
          <a:stretch/>
        </p:blipFill>
        <p:spPr>
          <a:xfrm>
            <a:off x="5184624" y="1325498"/>
            <a:ext cx="1467636" cy="2035283"/>
          </a:xfrm>
          <a:prstGeom prst="rect">
            <a:avLst/>
          </a:prstGeom>
        </p:spPr>
      </p:pic>
      <p:pic>
        <p:nvPicPr>
          <p:cNvPr id="8" name="Picture 7">
            <a:extLst>
              <a:ext uri="{FF2B5EF4-FFF2-40B4-BE49-F238E27FC236}">
                <a16:creationId xmlns:a16="http://schemas.microsoft.com/office/drawing/2014/main" id="{BDF3D376-39D0-C347-8922-D6EC33DF329D}"/>
              </a:ext>
            </a:extLst>
          </p:cNvPr>
          <p:cNvPicPr>
            <a:picLocks noChangeAspect="1"/>
          </p:cNvPicPr>
          <p:nvPr/>
        </p:nvPicPr>
        <p:blipFill rotWithShape="1">
          <a:blip r:embed="rId3"/>
          <a:srcRect r="33276" b="8724"/>
          <a:stretch/>
        </p:blipFill>
        <p:spPr>
          <a:xfrm>
            <a:off x="285750" y="3701293"/>
            <a:ext cx="4731727" cy="2301413"/>
          </a:xfrm>
          <a:prstGeom prst="rect">
            <a:avLst/>
          </a:prstGeom>
        </p:spPr>
      </p:pic>
      <p:sp>
        <p:nvSpPr>
          <p:cNvPr id="11" name="Oval 10">
            <a:extLst>
              <a:ext uri="{FF2B5EF4-FFF2-40B4-BE49-F238E27FC236}">
                <a16:creationId xmlns:a16="http://schemas.microsoft.com/office/drawing/2014/main" id="{B2AEA765-95C7-554D-8221-B61581349279}"/>
              </a:ext>
            </a:extLst>
          </p:cNvPr>
          <p:cNvSpPr/>
          <p:nvPr/>
        </p:nvSpPr>
        <p:spPr>
          <a:xfrm>
            <a:off x="5043314" y="1359137"/>
            <a:ext cx="2209656" cy="2209688"/>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9403D65-55A7-9647-975A-699D923CE81E}"/>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0779CF0-373F-414B-B54F-818189CDAA9A}"/>
              </a:ext>
            </a:extLst>
          </p:cNvPr>
          <p:cNvSpPr>
            <a:spLocks noGrp="1"/>
          </p:cNvSpPr>
          <p:nvPr>
            <p:ph type="ctrTitle"/>
          </p:nvPr>
        </p:nvSpPr>
        <p:spPr/>
        <p:txBody>
          <a:bodyPr/>
          <a:lstStyle/>
          <a:p>
            <a:r>
              <a:rPr lang="en-US" dirty="0"/>
              <a:t>New Algorithm: Memetic Algorithms Overview</a:t>
            </a:r>
          </a:p>
        </p:txBody>
      </p:sp>
      <p:sp>
        <p:nvSpPr>
          <p:cNvPr id="5" name="Date Placeholder 4">
            <a:extLst>
              <a:ext uri="{FF2B5EF4-FFF2-40B4-BE49-F238E27FC236}">
                <a16:creationId xmlns:a16="http://schemas.microsoft.com/office/drawing/2014/main" id="{48996BB6-E3C8-6244-8E1A-FE72AF93E913}"/>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851EC2B7-97DB-AE4A-AD1B-E25760FBAEC3}"/>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9A9179EB-4EC5-E14F-9B37-6A56A2C3C721}"/>
              </a:ext>
            </a:extLst>
          </p:cNvPr>
          <p:cNvSpPr>
            <a:spLocks noGrp="1"/>
          </p:cNvSpPr>
          <p:nvPr>
            <p:ph type="sldNum" sz="quarter" idx="20"/>
          </p:nvPr>
        </p:nvSpPr>
        <p:spPr/>
        <p:txBody>
          <a:bodyPr/>
          <a:lstStyle/>
          <a:p>
            <a:fld id="{F1E51A9F-9D40-144B-9666-6B30B75E8C1B}" type="slidenum">
              <a:rPr lang="en-US" smtClean="0"/>
              <a:pPr/>
              <a:t>23</a:t>
            </a:fld>
            <a:endParaRPr lang="en-US"/>
          </a:p>
        </p:txBody>
      </p:sp>
      <p:cxnSp>
        <p:nvCxnSpPr>
          <p:cNvPr id="13" name="Straight Connector 12">
            <a:extLst>
              <a:ext uri="{FF2B5EF4-FFF2-40B4-BE49-F238E27FC236}">
                <a16:creationId xmlns:a16="http://schemas.microsoft.com/office/drawing/2014/main" id="{A4D7E8E1-CA7E-AD42-B8E6-2A1758834D6A}"/>
              </a:ext>
            </a:extLst>
          </p:cNvPr>
          <p:cNvCxnSpPr>
            <a:cxnSpLocks/>
            <a:endCxn id="11" idx="2"/>
          </p:cNvCxnSpPr>
          <p:nvPr/>
        </p:nvCxnSpPr>
        <p:spPr>
          <a:xfrm flipV="1">
            <a:off x="2183130" y="2463981"/>
            <a:ext cx="2860184" cy="1616102"/>
          </a:xfrm>
          <a:prstGeom prst="line">
            <a:avLst/>
          </a:prstGeom>
          <a:ln w="254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507F8AB-CC61-EA49-B395-E82D61517783}"/>
              </a:ext>
            </a:extLst>
          </p:cNvPr>
          <p:cNvSpPr txBox="1"/>
          <p:nvPr/>
        </p:nvSpPr>
        <p:spPr>
          <a:xfrm>
            <a:off x="1510510" y="5832292"/>
            <a:ext cx="1345240" cy="276999"/>
          </a:xfrm>
          <a:prstGeom prst="rect">
            <a:avLst/>
          </a:prstGeom>
          <a:noFill/>
        </p:spPr>
        <p:txBody>
          <a:bodyPr wrap="none" rtlCol="0">
            <a:spAutoFit/>
          </a:bodyPr>
          <a:lstStyle/>
          <a:p>
            <a:r>
              <a:rPr lang="en-US" sz="1200" dirty="0"/>
              <a:t>Burke et al. 1996</a:t>
            </a:r>
          </a:p>
        </p:txBody>
      </p:sp>
      <p:sp>
        <p:nvSpPr>
          <p:cNvPr id="4" name="TextBox 3">
            <a:extLst>
              <a:ext uri="{FF2B5EF4-FFF2-40B4-BE49-F238E27FC236}">
                <a16:creationId xmlns:a16="http://schemas.microsoft.com/office/drawing/2014/main" id="{1A246D37-4180-AB42-8A8B-25AFFFC42A23}"/>
              </a:ext>
            </a:extLst>
          </p:cNvPr>
          <p:cNvSpPr txBox="1"/>
          <p:nvPr/>
        </p:nvSpPr>
        <p:spPr>
          <a:xfrm>
            <a:off x="5017477" y="3696498"/>
            <a:ext cx="1106393" cy="276999"/>
          </a:xfrm>
          <a:prstGeom prst="rect">
            <a:avLst/>
          </a:prstGeom>
          <a:noFill/>
        </p:spPr>
        <p:txBody>
          <a:bodyPr wrap="none" rtlCol="0">
            <a:spAutoFit/>
          </a:bodyPr>
          <a:lstStyle/>
          <a:p>
            <a:r>
              <a:rPr lang="en-US" sz="1200" dirty="0"/>
              <a:t>Starting Point</a:t>
            </a:r>
          </a:p>
        </p:txBody>
      </p:sp>
      <p:sp>
        <p:nvSpPr>
          <p:cNvPr id="14" name="TextBox 13">
            <a:extLst>
              <a:ext uri="{FF2B5EF4-FFF2-40B4-BE49-F238E27FC236}">
                <a16:creationId xmlns:a16="http://schemas.microsoft.com/office/drawing/2014/main" id="{0A3B0847-7206-A44C-AB73-176E0BB515CE}"/>
              </a:ext>
            </a:extLst>
          </p:cNvPr>
          <p:cNvSpPr txBox="1"/>
          <p:nvPr/>
        </p:nvSpPr>
        <p:spPr>
          <a:xfrm>
            <a:off x="5017477" y="3951844"/>
            <a:ext cx="2964979" cy="276999"/>
          </a:xfrm>
          <a:prstGeom prst="rect">
            <a:avLst/>
          </a:prstGeom>
          <a:noFill/>
        </p:spPr>
        <p:txBody>
          <a:bodyPr wrap="none" rtlCol="0">
            <a:spAutoFit/>
          </a:bodyPr>
          <a:lstStyle/>
          <a:p>
            <a:r>
              <a:rPr lang="en-US" sz="1200" dirty="0"/>
              <a:t>Solution After Running Genetic Algorithm</a:t>
            </a:r>
          </a:p>
        </p:txBody>
      </p:sp>
      <p:sp>
        <p:nvSpPr>
          <p:cNvPr id="15" name="TextBox 14">
            <a:extLst>
              <a:ext uri="{FF2B5EF4-FFF2-40B4-BE49-F238E27FC236}">
                <a16:creationId xmlns:a16="http://schemas.microsoft.com/office/drawing/2014/main" id="{F4D5402F-1393-F345-B682-619A51C3226F}"/>
              </a:ext>
            </a:extLst>
          </p:cNvPr>
          <p:cNvSpPr txBox="1"/>
          <p:nvPr/>
        </p:nvSpPr>
        <p:spPr>
          <a:xfrm>
            <a:off x="5017477" y="4186667"/>
            <a:ext cx="2603149" cy="276999"/>
          </a:xfrm>
          <a:prstGeom prst="rect">
            <a:avLst/>
          </a:prstGeom>
          <a:noFill/>
        </p:spPr>
        <p:txBody>
          <a:bodyPr wrap="none" rtlCol="0">
            <a:spAutoFit/>
          </a:bodyPr>
          <a:lstStyle/>
          <a:p>
            <a:r>
              <a:rPr lang="en-US" sz="1200" dirty="0"/>
              <a:t>Solution After Running Hill Climbing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2291B7-4F2F-E547-BA9C-97750BC1DBB2}"/>
                  </a:ext>
                </a:extLst>
              </p:cNvPr>
              <p:cNvSpPr txBox="1"/>
              <p:nvPr/>
            </p:nvSpPr>
            <p:spPr>
              <a:xfrm>
                <a:off x="509474" y="1581494"/>
                <a:ext cx="4308711" cy="646331"/>
              </a:xfrm>
              <a:prstGeom prst="rect">
                <a:avLst/>
              </a:prstGeom>
              <a:noFill/>
            </p:spPr>
            <p:txBody>
              <a:bodyPr wrap="square" rtlCol="0">
                <a:spAutoFit/>
              </a:bodyPr>
              <a:lstStyle/>
              <a:p>
                <a:pPr algn="ctr"/>
                <a:r>
                  <a:rPr lang="en-US" dirty="0"/>
                  <a:t>Hill Climbing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algn="ctr"/>
                <a:r>
                  <a:rPr lang="en-US" dirty="0"/>
                  <a:t>Moving in the Direction of the Gradient</a:t>
                </a:r>
              </a:p>
            </p:txBody>
          </p:sp>
        </mc:Choice>
        <mc:Fallback xmlns="">
          <p:sp>
            <p:nvSpPr>
              <p:cNvPr id="12" name="TextBox 11">
                <a:extLst>
                  <a:ext uri="{FF2B5EF4-FFF2-40B4-BE49-F238E27FC236}">
                    <a16:creationId xmlns:a16="http://schemas.microsoft.com/office/drawing/2014/main" id="{E72291B7-4F2F-E547-BA9C-97750BC1DBB2}"/>
                  </a:ext>
                </a:extLst>
              </p:cNvPr>
              <p:cNvSpPr txBox="1">
                <a:spLocks noRot="1" noChangeAspect="1" noMove="1" noResize="1" noEditPoints="1" noAdjustHandles="1" noChangeArrowheads="1" noChangeShapeType="1" noTextEdit="1"/>
              </p:cNvSpPr>
              <p:nvPr/>
            </p:nvSpPr>
            <p:spPr>
              <a:xfrm>
                <a:off x="509474" y="1581494"/>
                <a:ext cx="4308711" cy="646331"/>
              </a:xfrm>
              <a:prstGeom prst="rect">
                <a:avLst/>
              </a:prstGeom>
              <a:blipFill>
                <a:blip r:embed="rId4"/>
                <a:stretch>
                  <a:fillRect t="-3922" b="-13725"/>
                </a:stretch>
              </a:blipFill>
            </p:spPr>
            <p:txBody>
              <a:bodyPr/>
              <a:lstStyle/>
              <a:p>
                <a:r>
                  <a:rPr lang="en-US">
                    <a:noFill/>
                  </a:rPr>
                  <a:t> </a:t>
                </a:r>
              </a:p>
            </p:txBody>
          </p:sp>
        </mc:Fallback>
      </mc:AlternateContent>
    </p:spTree>
    <p:extLst>
      <p:ext uri="{BB962C8B-B14F-4D97-AF65-F5344CB8AC3E}">
        <p14:creationId xmlns:p14="http://schemas.microsoft.com/office/powerpoint/2010/main" val="86230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9CA7B0-7754-8E43-8481-E5EE3B7C5D1C}"/>
              </a:ext>
            </a:extLst>
          </p:cNvPr>
          <p:cNvSpPr>
            <a:spLocks noGrp="1"/>
          </p:cNvSpPr>
          <p:nvPr>
            <p:ph type="body" sz="quarter" idx="16"/>
          </p:nvPr>
        </p:nvSpPr>
        <p:spPr/>
        <p:txBody>
          <a:bodyPr/>
          <a:lstStyle/>
          <a:p>
            <a:r>
              <a:rPr lang="en-US" dirty="0"/>
              <a:t>Relevant Pros and Cons</a:t>
            </a:r>
          </a:p>
        </p:txBody>
      </p:sp>
      <p:sp>
        <p:nvSpPr>
          <p:cNvPr id="3" name="Title 2">
            <a:extLst>
              <a:ext uri="{FF2B5EF4-FFF2-40B4-BE49-F238E27FC236}">
                <a16:creationId xmlns:a16="http://schemas.microsoft.com/office/drawing/2014/main" id="{FE224D20-5C96-5A42-B59E-09C5819BE9BD}"/>
              </a:ext>
            </a:extLst>
          </p:cNvPr>
          <p:cNvSpPr>
            <a:spLocks noGrp="1"/>
          </p:cNvSpPr>
          <p:nvPr>
            <p:ph type="ctrTitle"/>
          </p:nvPr>
        </p:nvSpPr>
        <p:spPr/>
        <p:txBody>
          <a:bodyPr/>
          <a:lstStyle/>
          <a:p>
            <a:r>
              <a:rPr lang="en-US" dirty="0"/>
              <a:t>New Algorithm: Algorithm Comparison</a:t>
            </a:r>
          </a:p>
        </p:txBody>
      </p:sp>
      <p:sp>
        <p:nvSpPr>
          <p:cNvPr id="5" name="Date Placeholder 4">
            <a:extLst>
              <a:ext uri="{FF2B5EF4-FFF2-40B4-BE49-F238E27FC236}">
                <a16:creationId xmlns:a16="http://schemas.microsoft.com/office/drawing/2014/main" id="{5283D2D3-7AEA-174F-9994-21AA14411B4A}"/>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EDBBED61-3BA6-0249-99B9-BDCEB7513D17}"/>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04F6B520-5B0A-5444-B97B-B5D48DA9D9DA}"/>
              </a:ext>
            </a:extLst>
          </p:cNvPr>
          <p:cNvSpPr>
            <a:spLocks noGrp="1"/>
          </p:cNvSpPr>
          <p:nvPr>
            <p:ph type="sldNum" sz="quarter" idx="20"/>
          </p:nvPr>
        </p:nvSpPr>
        <p:spPr/>
        <p:txBody>
          <a:bodyPr/>
          <a:lstStyle/>
          <a:p>
            <a:fld id="{F1E51A9F-9D40-144B-9666-6B30B75E8C1B}" type="slidenum">
              <a:rPr lang="en-US" smtClean="0"/>
              <a:pPr/>
              <a:t>24</a:t>
            </a:fld>
            <a:endParaRPr lang="en-US"/>
          </a:p>
        </p:txBody>
      </p:sp>
      <p:graphicFrame>
        <p:nvGraphicFramePr>
          <p:cNvPr id="8" name="Table 7">
            <a:extLst>
              <a:ext uri="{FF2B5EF4-FFF2-40B4-BE49-F238E27FC236}">
                <a16:creationId xmlns:a16="http://schemas.microsoft.com/office/drawing/2014/main" id="{4C9C54B0-659A-4E4E-A57C-E65651F1C55B}"/>
              </a:ext>
            </a:extLst>
          </p:cNvPr>
          <p:cNvGraphicFramePr>
            <a:graphicFrameLocks noGrp="1"/>
          </p:cNvGraphicFramePr>
          <p:nvPr>
            <p:extLst>
              <p:ext uri="{D42A27DB-BD31-4B8C-83A1-F6EECF244321}">
                <p14:modId xmlns:p14="http://schemas.microsoft.com/office/powerpoint/2010/main" val="87785297"/>
              </p:ext>
            </p:extLst>
          </p:nvPr>
        </p:nvGraphicFramePr>
        <p:xfrm>
          <a:off x="454026" y="2397926"/>
          <a:ext cx="8341314" cy="3728154"/>
        </p:xfrm>
        <a:graphic>
          <a:graphicData uri="http://schemas.openxmlformats.org/drawingml/2006/table">
            <a:tbl>
              <a:tblPr firstRow="1" bandRow="1">
                <a:tableStyleId>{22838BEF-8BB2-4498-84A7-C5851F593DF1}</a:tableStyleId>
              </a:tblPr>
              <a:tblGrid>
                <a:gridCol w="1249680">
                  <a:extLst>
                    <a:ext uri="{9D8B030D-6E8A-4147-A177-3AD203B41FA5}">
                      <a16:colId xmlns:a16="http://schemas.microsoft.com/office/drawing/2014/main" val="2817113457"/>
                    </a:ext>
                  </a:extLst>
                </a:gridCol>
                <a:gridCol w="3268788">
                  <a:extLst>
                    <a:ext uri="{9D8B030D-6E8A-4147-A177-3AD203B41FA5}">
                      <a16:colId xmlns:a16="http://schemas.microsoft.com/office/drawing/2014/main" val="4115786483"/>
                    </a:ext>
                  </a:extLst>
                </a:gridCol>
                <a:gridCol w="3822846">
                  <a:extLst>
                    <a:ext uri="{9D8B030D-6E8A-4147-A177-3AD203B41FA5}">
                      <a16:colId xmlns:a16="http://schemas.microsoft.com/office/drawing/2014/main" val="1957105669"/>
                    </a:ext>
                  </a:extLst>
                </a:gridCol>
              </a:tblGrid>
              <a:tr h="704270">
                <a:tc>
                  <a:txBody>
                    <a:bodyPr/>
                    <a:lstStyle/>
                    <a:p>
                      <a:endParaRPr lang="en-US" dirty="0"/>
                    </a:p>
                  </a:txBody>
                  <a:tcPr/>
                </a:tc>
                <a:tc>
                  <a:txBody>
                    <a:bodyPr/>
                    <a:lstStyle/>
                    <a:p>
                      <a:pPr algn="ctr"/>
                      <a:r>
                        <a:rPr lang="en-US" sz="1600" b="1" dirty="0"/>
                        <a:t>Multi-Objective </a:t>
                      </a:r>
                    </a:p>
                    <a:p>
                      <a:pPr algn="ctr"/>
                      <a:r>
                        <a:rPr lang="en-US" sz="1600" b="1" dirty="0"/>
                        <a:t>Genetic Algorithms</a:t>
                      </a:r>
                    </a:p>
                  </a:txBody>
                  <a:tcPr/>
                </a:tc>
                <a:tc>
                  <a:txBody>
                    <a:bodyPr/>
                    <a:lstStyle/>
                    <a:p>
                      <a:pPr algn="ctr"/>
                      <a:r>
                        <a:rPr lang="en-US" sz="1600" dirty="0"/>
                        <a:t>Multi-Objective </a:t>
                      </a:r>
                    </a:p>
                    <a:p>
                      <a:pPr algn="ctr"/>
                      <a:r>
                        <a:rPr lang="en-US" sz="1600" dirty="0"/>
                        <a:t>Hill Climbing</a:t>
                      </a:r>
                    </a:p>
                  </a:txBody>
                  <a:tcPr/>
                </a:tc>
                <a:extLst>
                  <a:ext uri="{0D108BD9-81ED-4DB2-BD59-A6C34878D82A}">
                    <a16:rowId xmlns:a16="http://schemas.microsoft.com/office/drawing/2014/main" val="3307631488"/>
                  </a:ext>
                </a:extLst>
              </a:tr>
              <a:tr h="1362338">
                <a:tc>
                  <a:txBody>
                    <a:bodyPr/>
                    <a:lstStyle/>
                    <a:p>
                      <a:pPr algn="ctr"/>
                      <a:r>
                        <a:rPr lang="en-US" sz="1600" b="1" dirty="0"/>
                        <a:t>Pros</a:t>
                      </a:r>
                    </a:p>
                  </a:txBody>
                  <a:tcPr anchor="ctr"/>
                </a:tc>
                <a:tc>
                  <a:txBody>
                    <a:bodyPr/>
                    <a:lstStyle/>
                    <a:p>
                      <a:pPr marL="0" indent="0" algn="ctr">
                        <a:buFont typeface="+mj-lt"/>
                        <a:buNone/>
                      </a:pPr>
                      <a:r>
                        <a:rPr lang="en-US" sz="1600" dirty="0"/>
                        <a:t>Crossovers can make large jumps in model space</a:t>
                      </a:r>
                    </a:p>
                  </a:txBody>
                  <a:tcPr anchor="ctr"/>
                </a:tc>
                <a:tc>
                  <a:txBody>
                    <a:bodyPr/>
                    <a:lstStyle/>
                    <a:p>
                      <a:pPr marL="0" indent="0" algn="ctr">
                        <a:buFont typeface="+mj-lt"/>
                        <a:buNone/>
                      </a:pPr>
                      <a:r>
                        <a:rPr lang="en-US" sz="1600" dirty="0"/>
                        <a:t>Can fine tune solutions because searches for the best “nearby” solutions</a:t>
                      </a:r>
                    </a:p>
                  </a:txBody>
                  <a:tcPr anchor="ctr"/>
                </a:tc>
                <a:extLst>
                  <a:ext uri="{0D108BD9-81ED-4DB2-BD59-A6C34878D82A}">
                    <a16:rowId xmlns:a16="http://schemas.microsoft.com/office/drawing/2014/main" val="2924060230"/>
                  </a:ext>
                </a:extLst>
              </a:tr>
              <a:tr h="1661546">
                <a:tc>
                  <a:txBody>
                    <a:bodyPr/>
                    <a:lstStyle/>
                    <a:p>
                      <a:pPr algn="ctr"/>
                      <a:r>
                        <a:rPr lang="en-US" sz="1600" b="1" dirty="0"/>
                        <a:t>Cons</a:t>
                      </a:r>
                    </a:p>
                  </a:txBody>
                  <a:tcPr anchor="ctr"/>
                </a:tc>
                <a:tc>
                  <a:txBody>
                    <a:bodyPr/>
                    <a:lstStyle/>
                    <a:p>
                      <a:pPr marL="0" indent="0" algn="ctr">
                        <a:buFont typeface="+mj-lt"/>
                        <a:buNone/>
                      </a:pPr>
                      <a:r>
                        <a:rPr lang="en-US" sz="1600" dirty="0"/>
                        <a:t>Can make jumps too large in the search space to converge to optima</a:t>
                      </a:r>
                    </a:p>
                  </a:txBody>
                  <a:tcPr anchor="ctr"/>
                </a:tc>
                <a:tc>
                  <a:txBody>
                    <a:bodyPr/>
                    <a:lstStyle/>
                    <a:p>
                      <a:pPr marL="0" indent="0" algn="ctr">
                        <a:buFont typeface="+mj-lt"/>
                        <a:buNone/>
                      </a:pPr>
                      <a:r>
                        <a:rPr lang="en-US" sz="1600" dirty="0"/>
                        <a:t>Can get stuck in plateaus and in local minima/maxima because only searches “nearby”</a:t>
                      </a:r>
                    </a:p>
                  </a:txBody>
                  <a:tcPr anchor="ctr"/>
                </a:tc>
                <a:extLst>
                  <a:ext uri="{0D108BD9-81ED-4DB2-BD59-A6C34878D82A}">
                    <a16:rowId xmlns:a16="http://schemas.microsoft.com/office/drawing/2014/main" val="4138844190"/>
                  </a:ext>
                </a:extLst>
              </a:tr>
            </a:tbl>
          </a:graphicData>
        </a:graphic>
      </p:graphicFrame>
      <p:sp>
        <p:nvSpPr>
          <p:cNvPr id="15" name="TextBox 14">
            <a:extLst>
              <a:ext uri="{FF2B5EF4-FFF2-40B4-BE49-F238E27FC236}">
                <a16:creationId xmlns:a16="http://schemas.microsoft.com/office/drawing/2014/main" id="{355B8BD7-B7DE-8948-AB20-AFE2AD7E8C42}"/>
              </a:ext>
            </a:extLst>
          </p:cNvPr>
          <p:cNvSpPr txBox="1"/>
          <p:nvPr/>
        </p:nvSpPr>
        <p:spPr>
          <a:xfrm>
            <a:off x="97840" y="1858189"/>
            <a:ext cx="9053686" cy="369332"/>
          </a:xfrm>
          <a:prstGeom prst="rect">
            <a:avLst/>
          </a:prstGeom>
          <a:noFill/>
        </p:spPr>
        <p:txBody>
          <a:bodyPr wrap="square" rtlCol="0">
            <a:spAutoFit/>
          </a:bodyPr>
          <a:lstStyle/>
          <a:p>
            <a:pPr algn="ctr"/>
            <a:r>
              <a:rPr lang="en-US" b="1" dirty="0"/>
              <a:t>Genetic Algorithms and Hill Climbing Have </a:t>
            </a:r>
            <a:r>
              <a:rPr lang="en-US" b="1" dirty="0">
                <a:solidFill>
                  <a:srgbClr val="0432FF"/>
                </a:solidFill>
              </a:rPr>
              <a:t>Opposite Strengths and Weaknesses </a:t>
            </a:r>
          </a:p>
        </p:txBody>
      </p:sp>
    </p:spTree>
    <p:extLst>
      <p:ext uri="{BB962C8B-B14F-4D97-AF65-F5344CB8AC3E}">
        <p14:creationId xmlns:p14="http://schemas.microsoft.com/office/powerpoint/2010/main" val="1739265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03D65-55A7-9647-975A-699D923CE81E}"/>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0779CF0-373F-414B-B54F-818189CDAA9A}"/>
              </a:ext>
            </a:extLst>
          </p:cNvPr>
          <p:cNvSpPr>
            <a:spLocks noGrp="1"/>
          </p:cNvSpPr>
          <p:nvPr>
            <p:ph type="ctrTitle"/>
          </p:nvPr>
        </p:nvSpPr>
        <p:spPr/>
        <p:txBody>
          <a:bodyPr/>
          <a:lstStyle/>
          <a:p>
            <a:r>
              <a:rPr lang="en-US" dirty="0"/>
              <a:t>New Algorithm: Implementation</a:t>
            </a:r>
            <a:br>
              <a:rPr lang="en-US" dirty="0"/>
            </a:br>
            <a:endParaRPr lang="en-US" dirty="0"/>
          </a:p>
        </p:txBody>
      </p:sp>
      <p:sp>
        <p:nvSpPr>
          <p:cNvPr id="5" name="Date Placeholder 4">
            <a:extLst>
              <a:ext uri="{FF2B5EF4-FFF2-40B4-BE49-F238E27FC236}">
                <a16:creationId xmlns:a16="http://schemas.microsoft.com/office/drawing/2014/main" id="{48996BB6-E3C8-6244-8E1A-FE72AF93E913}"/>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851EC2B7-97DB-AE4A-AD1B-E25760FBAEC3}"/>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9A9179EB-4EC5-E14F-9B37-6A56A2C3C721}"/>
              </a:ext>
            </a:extLst>
          </p:cNvPr>
          <p:cNvSpPr>
            <a:spLocks noGrp="1"/>
          </p:cNvSpPr>
          <p:nvPr>
            <p:ph type="sldNum" sz="quarter" idx="20"/>
          </p:nvPr>
        </p:nvSpPr>
        <p:spPr/>
        <p:txBody>
          <a:bodyPr/>
          <a:lstStyle/>
          <a:p>
            <a:fld id="{F1E51A9F-9D40-144B-9666-6B30B75E8C1B}" type="slidenum">
              <a:rPr lang="en-US" smtClean="0"/>
              <a:pPr/>
              <a:t>25</a:t>
            </a:fld>
            <a:endParaRPr lang="en-US"/>
          </a:p>
        </p:txBody>
      </p:sp>
      <p:sp>
        <p:nvSpPr>
          <p:cNvPr id="29" name="Rectangle 28">
            <a:extLst>
              <a:ext uri="{FF2B5EF4-FFF2-40B4-BE49-F238E27FC236}">
                <a16:creationId xmlns:a16="http://schemas.microsoft.com/office/drawing/2014/main" id="{13A1470D-3739-E640-B36C-D528696DBD78}"/>
              </a:ext>
            </a:extLst>
          </p:cNvPr>
          <p:cNvSpPr/>
          <p:nvPr/>
        </p:nvSpPr>
        <p:spPr>
          <a:xfrm>
            <a:off x="416108" y="2608002"/>
            <a:ext cx="3348251" cy="1663672"/>
          </a:xfrm>
          <a:prstGeom prst="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Extended Framework to Allow for Multi-Objective Local Search Algorithms and Implemented MO Hill Climbing</a:t>
            </a:r>
          </a:p>
        </p:txBody>
      </p:sp>
      <p:sp>
        <p:nvSpPr>
          <p:cNvPr id="30" name="TextBox 29">
            <a:extLst>
              <a:ext uri="{FF2B5EF4-FFF2-40B4-BE49-F238E27FC236}">
                <a16:creationId xmlns:a16="http://schemas.microsoft.com/office/drawing/2014/main" id="{886CC8B5-4ECA-0444-B893-E68E5C2D1C5C}"/>
              </a:ext>
            </a:extLst>
          </p:cNvPr>
          <p:cNvSpPr txBox="1"/>
          <p:nvPr/>
        </p:nvSpPr>
        <p:spPr>
          <a:xfrm>
            <a:off x="3400342" y="4054662"/>
            <a:ext cx="723275" cy="369332"/>
          </a:xfrm>
          <a:prstGeom prst="rect">
            <a:avLst/>
          </a:prstGeom>
          <a:solidFill>
            <a:srgbClr val="00FA00"/>
          </a:solidFill>
          <a:ln>
            <a:solidFill>
              <a:schemeClr val="tx1"/>
            </a:solidFill>
          </a:ln>
        </p:spPr>
        <p:txBody>
          <a:bodyPr wrap="none" rtlCol="0">
            <a:spAutoFit/>
          </a:bodyPr>
          <a:lstStyle/>
          <a:p>
            <a:r>
              <a:rPr lang="en-US" dirty="0"/>
              <a:t>NEW</a:t>
            </a:r>
          </a:p>
        </p:txBody>
      </p:sp>
      <p:sp>
        <p:nvSpPr>
          <p:cNvPr id="37" name="Rectangle 36">
            <a:extLst>
              <a:ext uri="{FF2B5EF4-FFF2-40B4-BE49-F238E27FC236}">
                <a16:creationId xmlns:a16="http://schemas.microsoft.com/office/drawing/2014/main" id="{4F1AF6F9-3FCC-B346-A4C7-F1FDBD49278B}"/>
              </a:ext>
            </a:extLst>
          </p:cNvPr>
          <p:cNvSpPr/>
          <p:nvPr/>
        </p:nvSpPr>
        <p:spPr>
          <a:xfrm>
            <a:off x="5152007" y="2608002"/>
            <a:ext cx="3348251" cy="1663671"/>
          </a:xfrm>
          <a:prstGeom prst="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Extended Framework to Allow Users to Combine Existing Algorithms</a:t>
            </a:r>
          </a:p>
        </p:txBody>
      </p:sp>
      <p:sp>
        <p:nvSpPr>
          <p:cNvPr id="38" name="TextBox 37">
            <a:extLst>
              <a:ext uri="{FF2B5EF4-FFF2-40B4-BE49-F238E27FC236}">
                <a16:creationId xmlns:a16="http://schemas.microsoft.com/office/drawing/2014/main" id="{F7B19ABB-82FC-B143-9ECC-2509C8978E32}"/>
              </a:ext>
            </a:extLst>
          </p:cNvPr>
          <p:cNvSpPr txBox="1"/>
          <p:nvPr/>
        </p:nvSpPr>
        <p:spPr>
          <a:xfrm>
            <a:off x="8138620" y="4058993"/>
            <a:ext cx="723275" cy="369332"/>
          </a:xfrm>
          <a:prstGeom prst="rect">
            <a:avLst/>
          </a:prstGeom>
          <a:solidFill>
            <a:srgbClr val="00FA00"/>
          </a:solidFill>
          <a:ln>
            <a:solidFill>
              <a:schemeClr val="tx1"/>
            </a:solidFill>
          </a:ln>
        </p:spPr>
        <p:txBody>
          <a:bodyPr wrap="none" rtlCol="0">
            <a:spAutoFit/>
          </a:bodyPr>
          <a:lstStyle/>
          <a:p>
            <a:r>
              <a:rPr lang="en-US" dirty="0"/>
              <a:t>NEW</a:t>
            </a:r>
          </a:p>
        </p:txBody>
      </p:sp>
      <p:pic>
        <p:nvPicPr>
          <p:cNvPr id="39" name="Picture 38">
            <a:extLst>
              <a:ext uri="{FF2B5EF4-FFF2-40B4-BE49-F238E27FC236}">
                <a16:creationId xmlns:a16="http://schemas.microsoft.com/office/drawing/2014/main" id="{C12FED46-B1C2-834B-8A15-EE2E2CF08B64}"/>
              </a:ext>
            </a:extLst>
          </p:cNvPr>
          <p:cNvPicPr>
            <a:picLocks noChangeAspect="1"/>
          </p:cNvPicPr>
          <p:nvPr/>
        </p:nvPicPr>
        <p:blipFill>
          <a:blip r:embed="rId2"/>
          <a:stretch>
            <a:fillRect/>
          </a:stretch>
        </p:blipFill>
        <p:spPr>
          <a:xfrm>
            <a:off x="1180460" y="1128367"/>
            <a:ext cx="6779905" cy="1307553"/>
          </a:xfrm>
          <a:prstGeom prst="rect">
            <a:avLst/>
          </a:prstGeom>
          <a:ln>
            <a:solidFill>
              <a:schemeClr val="tx1"/>
            </a:solidFill>
          </a:ln>
        </p:spPr>
      </p:pic>
      <p:sp>
        <p:nvSpPr>
          <p:cNvPr id="12" name="TextBox 11">
            <a:extLst>
              <a:ext uri="{FF2B5EF4-FFF2-40B4-BE49-F238E27FC236}">
                <a16:creationId xmlns:a16="http://schemas.microsoft.com/office/drawing/2014/main" id="{A4B77228-84F3-D049-BD80-B02A55C5ABFC}"/>
              </a:ext>
            </a:extLst>
          </p:cNvPr>
          <p:cNvSpPr txBox="1"/>
          <p:nvPr/>
        </p:nvSpPr>
        <p:spPr>
          <a:xfrm>
            <a:off x="416108" y="4443755"/>
            <a:ext cx="8251297" cy="1754326"/>
          </a:xfrm>
          <a:prstGeom prst="rect">
            <a:avLst/>
          </a:prstGeom>
          <a:noFill/>
        </p:spPr>
        <p:txBody>
          <a:bodyPr wrap="square" rtlCol="0">
            <a:spAutoFit/>
          </a:bodyPr>
          <a:lstStyle/>
          <a:p>
            <a:r>
              <a:rPr lang="en-US" dirty="0"/>
              <a:t>Multi-Objective Hill Climbing in Search-Based Model Design</a:t>
            </a:r>
          </a:p>
          <a:p>
            <a:pPr marL="285750" indent="-285750">
              <a:buFont typeface="Arial" panose="020B0604020202020204" pitchFamily="34" charset="0"/>
              <a:buChar char="•"/>
            </a:pPr>
            <a:r>
              <a:rPr lang="en-US" dirty="0"/>
              <a:t>Only previous work in the field</a:t>
            </a:r>
            <a:r>
              <a:rPr lang="en-US" baseline="30000" dirty="0"/>
              <a:t>*</a:t>
            </a:r>
            <a:r>
              <a:rPr lang="en-US" dirty="0"/>
              <a:t> linearized objectives into one function and used single objective hill climbing</a:t>
            </a:r>
          </a:p>
          <a:p>
            <a:pPr marL="285750" indent="-285750">
              <a:buFont typeface="Arial" panose="020B0604020202020204" pitchFamily="34" charset="0"/>
              <a:buChar char="•"/>
            </a:pPr>
            <a:endParaRPr lang="en-US" dirty="0"/>
          </a:p>
          <a:p>
            <a:r>
              <a:rPr lang="en-US" dirty="0"/>
              <a:t>Multi-Objective Memetic (Hybrid) Algorithms in Search-Based Model Design</a:t>
            </a:r>
          </a:p>
          <a:p>
            <a:pPr marL="285750" indent="-285750">
              <a:buFont typeface="Arial" panose="020B0604020202020204" pitchFamily="34" charset="0"/>
              <a:buChar char="•"/>
            </a:pPr>
            <a:r>
              <a:rPr lang="en-US" dirty="0"/>
              <a:t>To my knowledge no work has been published on memetic algorithms</a:t>
            </a:r>
          </a:p>
        </p:txBody>
      </p:sp>
      <p:sp>
        <p:nvSpPr>
          <p:cNvPr id="8" name="TextBox 7">
            <a:extLst>
              <a:ext uri="{FF2B5EF4-FFF2-40B4-BE49-F238E27FC236}">
                <a16:creationId xmlns:a16="http://schemas.microsoft.com/office/drawing/2014/main" id="{293B5A3C-6E3F-FD4D-B817-56E68C2E051A}"/>
              </a:ext>
            </a:extLst>
          </p:cNvPr>
          <p:cNvSpPr txBox="1"/>
          <p:nvPr/>
        </p:nvSpPr>
        <p:spPr>
          <a:xfrm>
            <a:off x="474135" y="6341033"/>
            <a:ext cx="3750450" cy="276999"/>
          </a:xfrm>
          <a:prstGeom prst="rect">
            <a:avLst/>
          </a:prstGeom>
          <a:noFill/>
        </p:spPr>
        <p:txBody>
          <a:bodyPr wrap="none" rtlCol="0">
            <a:spAutoFit/>
          </a:bodyPr>
          <a:lstStyle/>
          <a:p>
            <a:r>
              <a:rPr lang="en-US" sz="1200" dirty="0"/>
              <a:t>* A Local and Global Tour on </a:t>
            </a:r>
            <a:r>
              <a:rPr lang="en-US" sz="1200" dirty="0" err="1"/>
              <a:t>MOMoT</a:t>
            </a:r>
            <a:r>
              <a:rPr lang="en-US" sz="1200" dirty="0"/>
              <a:t>, Bill et al. 2017</a:t>
            </a:r>
          </a:p>
        </p:txBody>
      </p:sp>
    </p:spTree>
    <p:extLst>
      <p:ext uri="{BB962C8B-B14F-4D97-AF65-F5344CB8AC3E}">
        <p14:creationId xmlns:p14="http://schemas.microsoft.com/office/powerpoint/2010/main" val="4542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500"/>
                                        <p:tgtEl>
                                          <p:spTgt spid="1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F2273-896F-674A-A95C-0C43328FA9D7}"/>
              </a:ext>
            </a:extLst>
          </p:cNvPr>
          <p:cNvSpPr>
            <a:spLocks noGrp="1"/>
          </p:cNvSpPr>
          <p:nvPr>
            <p:ph type="body" sz="quarter" idx="16"/>
          </p:nvPr>
        </p:nvSpPr>
        <p:spPr/>
        <p:txBody>
          <a:bodyPr/>
          <a:lstStyle/>
          <a:p>
            <a:r>
              <a:rPr lang="en-US" dirty="0"/>
              <a:t>Proposed Memetic Algorithm</a:t>
            </a:r>
          </a:p>
        </p:txBody>
      </p:sp>
      <p:sp>
        <p:nvSpPr>
          <p:cNvPr id="3" name="Title 2">
            <a:extLst>
              <a:ext uri="{FF2B5EF4-FFF2-40B4-BE49-F238E27FC236}">
                <a16:creationId xmlns:a16="http://schemas.microsoft.com/office/drawing/2014/main" id="{7E80246B-8A99-A448-B9B8-FC04C1D49025}"/>
              </a:ext>
            </a:extLst>
          </p:cNvPr>
          <p:cNvSpPr>
            <a:spLocks noGrp="1"/>
          </p:cNvSpPr>
          <p:nvPr>
            <p:ph type="ctrTitle"/>
          </p:nvPr>
        </p:nvSpPr>
        <p:spPr/>
        <p:txBody>
          <a:bodyPr/>
          <a:lstStyle/>
          <a:p>
            <a:r>
              <a:rPr lang="en-US" dirty="0"/>
              <a:t>New Algorithm: Approach</a:t>
            </a:r>
          </a:p>
        </p:txBody>
      </p:sp>
      <p:sp>
        <p:nvSpPr>
          <p:cNvPr id="5" name="Date Placeholder 4">
            <a:extLst>
              <a:ext uri="{FF2B5EF4-FFF2-40B4-BE49-F238E27FC236}">
                <a16:creationId xmlns:a16="http://schemas.microsoft.com/office/drawing/2014/main" id="{C2843CEE-D02F-A64B-908B-36C681DAB67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C6E25B06-7DA0-9041-B293-3DF76FDD7A1B}"/>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F0519074-D648-534F-A4C0-84CAAF3FBEFC}"/>
              </a:ext>
            </a:extLst>
          </p:cNvPr>
          <p:cNvSpPr>
            <a:spLocks noGrp="1"/>
          </p:cNvSpPr>
          <p:nvPr>
            <p:ph type="sldNum" sz="quarter" idx="20"/>
          </p:nvPr>
        </p:nvSpPr>
        <p:spPr/>
        <p:txBody>
          <a:bodyPr/>
          <a:lstStyle/>
          <a:p>
            <a:fld id="{F1E51A9F-9D40-144B-9666-6B30B75E8C1B}" type="slidenum">
              <a:rPr lang="en-US" smtClean="0"/>
              <a:pPr/>
              <a:t>26</a:t>
            </a:fld>
            <a:endParaRPr lang="en-US"/>
          </a:p>
        </p:txBody>
      </p:sp>
      <p:sp>
        <p:nvSpPr>
          <p:cNvPr id="8" name="TextBox 7">
            <a:extLst>
              <a:ext uri="{FF2B5EF4-FFF2-40B4-BE49-F238E27FC236}">
                <a16:creationId xmlns:a16="http://schemas.microsoft.com/office/drawing/2014/main" id="{8F49ED91-B693-DB43-96E5-172D3156C329}"/>
              </a:ext>
            </a:extLst>
          </p:cNvPr>
          <p:cNvSpPr txBox="1"/>
          <p:nvPr/>
        </p:nvSpPr>
        <p:spPr>
          <a:xfrm>
            <a:off x="454026" y="2959932"/>
            <a:ext cx="1159292" cy="646331"/>
          </a:xfrm>
          <a:prstGeom prst="rect">
            <a:avLst/>
          </a:prstGeom>
          <a:noFill/>
          <a:ln>
            <a:solidFill>
              <a:schemeClr val="tx1"/>
            </a:solidFill>
          </a:ln>
        </p:spPr>
        <p:txBody>
          <a:bodyPr wrap="none" rtlCol="0">
            <a:spAutoFit/>
          </a:bodyPr>
          <a:lstStyle/>
          <a:p>
            <a:pPr algn="ctr"/>
            <a:r>
              <a:rPr lang="en-US" dirty="0"/>
              <a:t>Genetic </a:t>
            </a:r>
          </a:p>
          <a:p>
            <a:pPr algn="ctr"/>
            <a:r>
              <a:rPr lang="en-US" dirty="0"/>
              <a:t>Algorithm</a:t>
            </a:r>
          </a:p>
        </p:txBody>
      </p:sp>
      <p:sp>
        <p:nvSpPr>
          <p:cNvPr id="9" name="TextBox 8">
            <a:extLst>
              <a:ext uri="{FF2B5EF4-FFF2-40B4-BE49-F238E27FC236}">
                <a16:creationId xmlns:a16="http://schemas.microsoft.com/office/drawing/2014/main" id="{3C372AB7-A94F-4E45-9B85-A3C9C9199664}"/>
              </a:ext>
            </a:extLst>
          </p:cNvPr>
          <p:cNvSpPr txBox="1"/>
          <p:nvPr/>
        </p:nvSpPr>
        <p:spPr>
          <a:xfrm>
            <a:off x="2270669" y="2959932"/>
            <a:ext cx="1763736" cy="646331"/>
          </a:xfrm>
          <a:prstGeom prst="rect">
            <a:avLst/>
          </a:prstGeom>
          <a:noFill/>
          <a:ln>
            <a:solidFill>
              <a:schemeClr val="tx1"/>
            </a:solidFill>
          </a:ln>
        </p:spPr>
        <p:txBody>
          <a:bodyPr wrap="square" rtlCol="0">
            <a:spAutoFit/>
          </a:bodyPr>
          <a:lstStyle/>
          <a:p>
            <a:pPr algn="ctr"/>
            <a:r>
              <a:rPr lang="en-US" dirty="0"/>
              <a:t>Multi-Objective </a:t>
            </a:r>
          </a:p>
          <a:p>
            <a:pPr algn="ctr"/>
            <a:r>
              <a:rPr lang="en-US" dirty="0"/>
              <a:t>Hill Climbing</a:t>
            </a:r>
          </a:p>
        </p:txBody>
      </p:sp>
      <p:sp>
        <p:nvSpPr>
          <p:cNvPr id="10" name="TextBox 9">
            <a:extLst>
              <a:ext uri="{FF2B5EF4-FFF2-40B4-BE49-F238E27FC236}">
                <a16:creationId xmlns:a16="http://schemas.microsoft.com/office/drawing/2014/main" id="{5FD3579E-7314-0C41-8332-9BE3279B7C04}"/>
              </a:ext>
            </a:extLst>
          </p:cNvPr>
          <p:cNvSpPr txBox="1"/>
          <p:nvPr/>
        </p:nvSpPr>
        <p:spPr>
          <a:xfrm>
            <a:off x="4691756" y="2959933"/>
            <a:ext cx="1159292" cy="646331"/>
          </a:xfrm>
          <a:prstGeom prst="rect">
            <a:avLst/>
          </a:prstGeom>
          <a:noFill/>
          <a:ln>
            <a:solidFill>
              <a:schemeClr val="tx1"/>
            </a:solidFill>
          </a:ln>
        </p:spPr>
        <p:txBody>
          <a:bodyPr wrap="none" rtlCol="0">
            <a:spAutoFit/>
          </a:bodyPr>
          <a:lstStyle/>
          <a:p>
            <a:pPr algn="ctr"/>
            <a:r>
              <a:rPr lang="en-US" dirty="0"/>
              <a:t>Genetic </a:t>
            </a:r>
          </a:p>
          <a:p>
            <a:pPr algn="ctr"/>
            <a:r>
              <a:rPr lang="en-US" dirty="0"/>
              <a:t>Algorithm</a:t>
            </a:r>
          </a:p>
        </p:txBody>
      </p:sp>
      <p:sp>
        <p:nvSpPr>
          <p:cNvPr id="11" name="TextBox 10">
            <a:extLst>
              <a:ext uri="{FF2B5EF4-FFF2-40B4-BE49-F238E27FC236}">
                <a16:creationId xmlns:a16="http://schemas.microsoft.com/office/drawing/2014/main" id="{154F459A-4A78-4E4E-B3E0-094F6398DD4B}"/>
              </a:ext>
            </a:extLst>
          </p:cNvPr>
          <p:cNvSpPr txBox="1"/>
          <p:nvPr/>
        </p:nvSpPr>
        <p:spPr>
          <a:xfrm>
            <a:off x="6567817" y="2959933"/>
            <a:ext cx="1763736" cy="646331"/>
          </a:xfrm>
          <a:prstGeom prst="rect">
            <a:avLst/>
          </a:prstGeom>
          <a:noFill/>
          <a:ln>
            <a:solidFill>
              <a:schemeClr val="tx1"/>
            </a:solidFill>
          </a:ln>
        </p:spPr>
        <p:txBody>
          <a:bodyPr wrap="square" rtlCol="0">
            <a:spAutoFit/>
          </a:bodyPr>
          <a:lstStyle/>
          <a:p>
            <a:pPr algn="ctr"/>
            <a:r>
              <a:rPr lang="en-US" dirty="0"/>
              <a:t>Multi-Objective </a:t>
            </a:r>
          </a:p>
          <a:p>
            <a:pPr algn="ctr"/>
            <a:r>
              <a:rPr lang="en-US" dirty="0"/>
              <a:t>Hill Climbing</a:t>
            </a:r>
          </a:p>
        </p:txBody>
      </p:sp>
      <p:cxnSp>
        <p:nvCxnSpPr>
          <p:cNvPr id="14" name="Straight Arrow Connector 13">
            <a:extLst>
              <a:ext uri="{FF2B5EF4-FFF2-40B4-BE49-F238E27FC236}">
                <a16:creationId xmlns:a16="http://schemas.microsoft.com/office/drawing/2014/main" id="{CC5871FD-3FEE-2746-A5DD-2AB48FA8D967}"/>
              </a:ext>
            </a:extLst>
          </p:cNvPr>
          <p:cNvCxnSpPr>
            <a:stCxn id="8" idx="3"/>
            <a:endCxn id="9" idx="1"/>
          </p:cNvCxnSpPr>
          <p:nvPr/>
        </p:nvCxnSpPr>
        <p:spPr>
          <a:xfrm>
            <a:off x="1613318" y="3283098"/>
            <a:ext cx="657351" cy="0"/>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21F6487-D849-8943-B659-A479335C1F9E}"/>
              </a:ext>
            </a:extLst>
          </p:cNvPr>
          <p:cNvCxnSpPr>
            <a:cxnSpLocks/>
            <a:stCxn id="9" idx="3"/>
            <a:endCxn id="10" idx="1"/>
          </p:cNvCxnSpPr>
          <p:nvPr/>
        </p:nvCxnSpPr>
        <p:spPr>
          <a:xfrm>
            <a:off x="4034405" y="3283098"/>
            <a:ext cx="657351" cy="1"/>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0F47CE-26B4-FB40-B359-27EB7B6FA788}"/>
              </a:ext>
            </a:extLst>
          </p:cNvPr>
          <p:cNvCxnSpPr>
            <a:cxnSpLocks/>
            <a:stCxn id="10" idx="3"/>
            <a:endCxn id="11" idx="1"/>
          </p:cNvCxnSpPr>
          <p:nvPr/>
        </p:nvCxnSpPr>
        <p:spPr>
          <a:xfrm>
            <a:off x="5851048" y="3283099"/>
            <a:ext cx="716769" cy="0"/>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C3EA51-53B9-3F43-8E8E-CB019305CFBC}"/>
              </a:ext>
            </a:extLst>
          </p:cNvPr>
          <p:cNvSpPr txBox="1"/>
          <p:nvPr/>
        </p:nvSpPr>
        <p:spPr>
          <a:xfrm>
            <a:off x="364258" y="2266344"/>
            <a:ext cx="1454244" cy="369332"/>
          </a:xfrm>
          <a:prstGeom prst="rect">
            <a:avLst/>
          </a:prstGeom>
          <a:noFill/>
        </p:spPr>
        <p:txBody>
          <a:bodyPr wrap="none" rtlCol="0">
            <a:spAutoFit/>
          </a:bodyPr>
          <a:lstStyle/>
          <a:p>
            <a:r>
              <a:rPr lang="en-US" b="1" dirty="0"/>
              <a:t>Exploration</a:t>
            </a:r>
          </a:p>
        </p:txBody>
      </p:sp>
      <p:sp>
        <p:nvSpPr>
          <p:cNvPr id="22" name="TextBox 21">
            <a:extLst>
              <a:ext uri="{FF2B5EF4-FFF2-40B4-BE49-F238E27FC236}">
                <a16:creationId xmlns:a16="http://schemas.microsoft.com/office/drawing/2014/main" id="{88443CF0-2170-B04B-9E65-793B5E740BD0}"/>
              </a:ext>
            </a:extLst>
          </p:cNvPr>
          <p:cNvSpPr txBox="1"/>
          <p:nvPr/>
        </p:nvSpPr>
        <p:spPr>
          <a:xfrm>
            <a:off x="2428621" y="2266344"/>
            <a:ext cx="1505540" cy="369332"/>
          </a:xfrm>
          <a:prstGeom prst="rect">
            <a:avLst/>
          </a:prstGeom>
          <a:noFill/>
        </p:spPr>
        <p:txBody>
          <a:bodyPr wrap="none" rtlCol="0">
            <a:spAutoFit/>
          </a:bodyPr>
          <a:lstStyle/>
          <a:p>
            <a:r>
              <a:rPr lang="en-US" b="1" dirty="0"/>
              <a:t>Exploitation</a:t>
            </a:r>
          </a:p>
        </p:txBody>
      </p:sp>
      <p:sp>
        <p:nvSpPr>
          <p:cNvPr id="23" name="TextBox 22">
            <a:extLst>
              <a:ext uri="{FF2B5EF4-FFF2-40B4-BE49-F238E27FC236}">
                <a16:creationId xmlns:a16="http://schemas.microsoft.com/office/drawing/2014/main" id="{8C4010A6-1AAB-0D46-B9DC-9FD6EA2C3726}"/>
              </a:ext>
            </a:extLst>
          </p:cNvPr>
          <p:cNvSpPr txBox="1"/>
          <p:nvPr/>
        </p:nvSpPr>
        <p:spPr>
          <a:xfrm>
            <a:off x="4570413" y="2261378"/>
            <a:ext cx="1454244" cy="369332"/>
          </a:xfrm>
          <a:prstGeom prst="rect">
            <a:avLst/>
          </a:prstGeom>
          <a:noFill/>
        </p:spPr>
        <p:txBody>
          <a:bodyPr wrap="none" rtlCol="0">
            <a:spAutoFit/>
          </a:bodyPr>
          <a:lstStyle/>
          <a:p>
            <a:r>
              <a:rPr lang="en-US" b="1" dirty="0"/>
              <a:t>Exploration</a:t>
            </a:r>
          </a:p>
        </p:txBody>
      </p:sp>
      <p:sp>
        <p:nvSpPr>
          <p:cNvPr id="24" name="TextBox 23">
            <a:extLst>
              <a:ext uri="{FF2B5EF4-FFF2-40B4-BE49-F238E27FC236}">
                <a16:creationId xmlns:a16="http://schemas.microsoft.com/office/drawing/2014/main" id="{FCF2DA85-507E-A34D-9CE2-0806FC53705B}"/>
              </a:ext>
            </a:extLst>
          </p:cNvPr>
          <p:cNvSpPr txBox="1"/>
          <p:nvPr/>
        </p:nvSpPr>
        <p:spPr>
          <a:xfrm>
            <a:off x="6691859" y="2261378"/>
            <a:ext cx="1505540" cy="369332"/>
          </a:xfrm>
          <a:prstGeom prst="rect">
            <a:avLst/>
          </a:prstGeom>
          <a:noFill/>
        </p:spPr>
        <p:txBody>
          <a:bodyPr wrap="none" rtlCol="0">
            <a:spAutoFit/>
          </a:bodyPr>
          <a:lstStyle/>
          <a:p>
            <a:r>
              <a:rPr lang="en-US" b="1" dirty="0"/>
              <a:t>Exploitation</a:t>
            </a:r>
          </a:p>
        </p:txBody>
      </p:sp>
    </p:spTree>
    <p:extLst>
      <p:ext uri="{BB962C8B-B14F-4D97-AF65-F5344CB8AC3E}">
        <p14:creationId xmlns:p14="http://schemas.microsoft.com/office/powerpoint/2010/main" val="1829461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New Memetic Algorithm: Application to Cave Exploration Mission</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Algorithm: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27</a:t>
            </a:fld>
            <a:endParaRPr lang="en-US"/>
          </a:p>
        </p:txBody>
      </p:sp>
      <p:sp>
        <p:nvSpPr>
          <p:cNvPr id="18" name="TextBox 17">
            <a:extLst>
              <a:ext uri="{FF2B5EF4-FFF2-40B4-BE49-F238E27FC236}">
                <a16:creationId xmlns:a16="http://schemas.microsoft.com/office/drawing/2014/main" id="{967D7A8D-01DC-874C-9A0D-4262E0CAB681}"/>
              </a:ext>
            </a:extLst>
          </p:cNvPr>
          <p:cNvSpPr txBox="1"/>
          <p:nvPr/>
        </p:nvSpPr>
        <p:spPr>
          <a:xfrm>
            <a:off x="350924" y="1544556"/>
            <a:ext cx="8438977" cy="369332"/>
          </a:xfrm>
          <a:prstGeom prst="rect">
            <a:avLst/>
          </a:prstGeom>
          <a:noFill/>
        </p:spPr>
        <p:txBody>
          <a:bodyPr wrap="none" rtlCol="0">
            <a:spAutoFit/>
          </a:bodyPr>
          <a:lstStyle/>
          <a:p>
            <a:pPr algn="ctr"/>
            <a:r>
              <a:rPr lang="en-US" b="1" dirty="0"/>
              <a:t>On Average </a:t>
            </a:r>
            <a:r>
              <a:rPr lang="en-US" b="1" u="sng" dirty="0">
                <a:solidFill>
                  <a:srgbClr val="0432FF"/>
                </a:solidFill>
              </a:rPr>
              <a:t>751 More </a:t>
            </a:r>
            <a:r>
              <a:rPr lang="en-US" b="1" u="sng" dirty="0" err="1">
                <a:solidFill>
                  <a:srgbClr val="0432FF"/>
                </a:solidFill>
              </a:rPr>
              <a:t>Fesaible</a:t>
            </a:r>
            <a:r>
              <a:rPr lang="en-US" b="1" u="sng" dirty="0">
                <a:solidFill>
                  <a:srgbClr val="0432FF"/>
                </a:solidFill>
              </a:rPr>
              <a:t> Designs Examined</a:t>
            </a:r>
            <a:r>
              <a:rPr lang="en-US" dirty="0"/>
              <a:t> with the memetic algorithm!</a:t>
            </a:r>
            <a:endParaRPr lang="en-US" b="1" dirty="0"/>
          </a:p>
        </p:txBody>
      </p:sp>
      <p:pic>
        <p:nvPicPr>
          <p:cNvPr id="14" name="Picture 13">
            <a:extLst>
              <a:ext uri="{FF2B5EF4-FFF2-40B4-BE49-F238E27FC236}">
                <a16:creationId xmlns:a16="http://schemas.microsoft.com/office/drawing/2014/main" id="{79F2E512-CF5E-F344-8443-B9BC0703C912}"/>
              </a:ext>
            </a:extLst>
          </p:cNvPr>
          <p:cNvPicPr>
            <a:picLocks noChangeAspect="1"/>
          </p:cNvPicPr>
          <p:nvPr/>
        </p:nvPicPr>
        <p:blipFill rotWithShape="1">
          <a:blip r:embed="rId2"/>
          <a:srcRect l="32143" t="29774" r="35586" b="36956"/>
          <a:stretch/>
        </p:blipFill>
        <p:spPr>
          <a:xfrm>
            <a:off x="1335505" y="2213317"/>
            <a:ext cx="6485022" cy="3874169"/>
          </a:xfrm>
          <a:prstGeom prst="rect">
            <a:avLst/>
          </a:prstGeom>
          <a:ln w="19050">
            <a:solidFill>
              <a:schemeClr val="tx1"/>
            </a:solidFill>
          </a:ln>
        </p:spPr>
      </p:pic>
    </p:spTree>
    <p:extLst>
      <p:ext uri="{BB962C8B-B14F-4D97-AF65-F5344CB8AC3E}">
        <p14:creationId xmlns:p14="http://schemas.microsoft.com/office/powerpoint/2010/main" val="1392339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BF2273-896F-674A-A95C-0C43328FA9D7}"/>
              </a:ext>
            </a:extLst>
          </p:cNvPr>
          <p:cNvSpPr>
            <a:spLocks noGrp="1"/>
          </p:cNvSpPr>
          <p:nvPr>
            <p:ph type="body" sz="quarter" idx="16"/>
          </p:nvPr>
        </p:nvSpPr>
        <p:spPr/>
        <p:txBody>
          <a:bodyPr/>
          <a:lstStyle/>
          <a:p>
            <a:r>
              <a:rPr lang="en-US" dirty="0"/>
              <a:t>Proposed Memetic Algorithm: Application to Interferometry Mission</a:t>
            </a:r>
          </a:p>
        </p:txBody>
      </p:sp>
      <p:sp>
        <p:nvSpPr>
          <p:cNvPr id="3" name="Title 2">
            <a:extLst>
              <a:ext uri="{FF2B5EF4-FFF2-40B4-BE49-F238E27FC236}">
                <a16:creationId xmlns:a16="http://schemas.microsoft.com/office/drawing/2014/main" id="{7E80246B-8A99-A448-B9B8-FC04C1D49025}"/>
              </a:ext>
            </a:extLst>
          </p:cNvPr>
          <p:cNvSpPr>
            <a:spLocks noGrp="1"/>
          </p:cNvSpPr>
          <p:nvPr>
            <p:ph type="ctrTitle"/>
          </p:nvPr>
        </p:nvSpPr>
        <p:spPr/>
        <p:txBody>
          <a:bodyPr/>
          <a:lstStyle/>
          <a:p>
            <a:r>
              <a:rPr lang="en-US" dirty="0"/>
              <a:t>New Algorithm: Results</a:t>
            </a:r>
          </a:p>
        </p:txBody>
      </p:sp>
      <p:sp>
        <p:nvSpPr>
          <p:cNvPr id="5" name="Date Placeholder 4">
            <a:extLst>
              <a:ext uri="{FF2B5EF4-FFF2-40B4-BE49-F238E27FC236}">
                <a16:creationId xmlns:a16="http://schemas.microsoft.com/office/drawing/2014/main" id="{C2843CEE-D02F-A64B-908B-36C681DAB67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C6E25B06-7DA0-9041-B293-3DF76FDD7A1B}"/>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F0519074-D648-534F-A4C0-84CAAF3FBEFC}"/>
              </a:ext>
            </a:extLst>
          </p:cNvPr>
          <p:cNvSpPr>
            <a:spLocks noGrp="1"/>
          </p:cNvSpPr>
          <p:nvPr>
            <p:ph type="sldNum" sz="quarter" idx="20"/>
          </p:nvPr>
        </p:nvSpPr>
        <p:spPr/>
        <p:txBody>
          <a:bodyPr/>
          <a:lstStyle/>
          <a:p>
            <a:fld id="{F1E51A9F-9D40-144B-9666-6B30B75E8C1B}" type="slidenum">
              <a:rPr lang="en-US" smtClean="0"/>
              <a:pPr/>
              <a:t>28</a:t>
            </a:fld>
            <a:endParaRPr lang="en-US"/>
          </a:p>
        </p:txBody>
      </p:sp>
      <p:sp>
        <p:nvSpPr>
          <p:cNvPr id="8" name="TextBox 7">
            <a:extLst>
              <a:ext uri="{FF2B5EF4-FFF2-40B4-BE49-F238E27FC236}">
                <a16:creationId xmlns:a16="http://schemas.microsoft.com/office/drawing/2014/main" id="{8F49ED91-B693-DB43-96E5-172D3156C329}"/>
              </a:ext>
            </a:extLst>
          </p:cNvPr>
          <p:cNvSpPr txBox="1"/>
          <p:nvPr/>
        </p:nvSpPr>
        <p:spPr>
          <a:xfrm>
            <a:off x="454026" y="1599762"/>
            <a:ext cx="1159292" cy="646331"/>
          </a:xfrm>
          <a:prstGeom prst="rect">
            <a:avLst/>
          </a:prstGeom>
          <a:noFill/>
          <a:ln>
            <a:solidFill>
              <a:schemeClr val="tx1"/>
            </a:solidFill>
          </a:ln>
        </p:spPr>
        <p:txBody>
          <a:bodyPr wrap="none" rtlCol="0">
            <a:spAutoFit/>
          </a:bodyPr>
          <a:lstStyle/>
          <a:p>
            <a:pPr algn="ctr"/>
            <a:r>
              <a:rPr lang="en-US" dirty="0"/>
              <a:t>Genetic </a:t>
            </a:r>
          </a:p>
          <a:p>
            <a:pPr algn="ctr"/>
            <a:r>
              <a:rPr lang="en-US" dirty="0"/>
              <a:t>Algorithm</a:t>
            </a:r>
          </a:p>
        </p:txBody>
      </p:sp>
      <p:sp>
        <p:nvSpPr>
          <p:cNvPr id="9" name="TextBox 8">
            <a:extLst>
              <a:ext uri="{FF2B5EF4-FFF2-40B4-BE49-F238E27FC236}">
                <a16:creationId xmlns:a16="http://schemas.microsoft.com/office/drawing/2014/main" id="{3C372AB7-A94F-4E45-9B85-A3C9C9199664}"/>
              </a:ext>
            </a:extLst>
          </p:cNvPr>
          <p:cNvSpPr txBox="1"/>
          <p:nvPr/>
        </p:nvSpPr>
        <p:spPr>
          <a:xfrm>
            <a:off x="2382739" y="1599761"/>
            <a:ext cx="1763736" cy="646331"/>
          </a:xfrm>
          <a:prstGeom prst="rect">
            <a:avLst/>
          </a:prstGeom>
          <a:noFill/>
          <a:ln>
            <a:solidFill>
              <a:schemeClr val="tx1"/>
            </a:solidFill>
          </a:ln>
        </p:spPr>
        <p:txBody>
          <a:bodyPr wrap="square" rtlCol="0">
            <a:spAutoFit/>
          </a:bodyPr>
          <a:lstStyle/>
          <a:p>
            <a:pPr algn="ctr"/>
            <a:r>
              <a:rPr lang="en-US" dirty="0"/>
              <a:t>Multi-Objective </a:t>
            </a:r>
          </a:p>
          <a:p>
            <a:pPr algn="ctr"/>
            <a:r>
              <a:rPr lang="en-US" dirty="0"/>
              <a:t>Hill Climbing</a:t>
            </a:r>
          </a:p>
        </p:txBody>
      </p:sp>
      <p:sp>
        <p:nvSpPr>
          <p:cNvPr id="10" name="TextBox 9">
            <a:extLst>
              <a:ext uri="{FF2B5EF4-FFF2-40B4-BE49-F238E27FC236}">
                <a16:creationId xmlns:a16="http://schemas.microsoft.com/office/drawing/2014/main" id="{5FD3579E-7314-0C41-8332-9BE3279B7C04}"/>
              </a:ext>
            </a:extLst>
          </p:cNvPr>
          <p:cNvSpPr txBox="1"/>
          <p:nvPr/>
        </p:nvSpPr>
        <p:spPr>
          <a:xfrm>
            <a:off x="5007818" y="1599760"/>
            <a:ext cx="1159292" cy="646331"/>
          </a:xfrm>
          <a:prstGeom prst="rect">
            <a:avLst/>
          </a:prstGeom>
          <a:noFill/>
          <a:ln>
            <a:solidFill>
              <a:schemeClr val="tx1"/>
            </a:solidFill>
          </a:ln>
        </p:spPr>
        <p:txBody>
          <a:bodyPr wrap="none" rtlCol="0">
            <a:spAutoFit/>
          </a:bodyPr>
          <a:lstStyle/>
          <a:p>
            <a:pPr algn="ctr"/>
            <a:r>
              <a:rPr lang="en-US" dirty="0"/>
              <a:t>Genetic </a:t>
            </a:r>
          </a:p>
          <a:p>
            <a:pPr algn="ctr"/>
            <a:r>
              <a:rPr lang="en-US" dirty="0"/>
              <a:t>Algorithm</a:t>
            </a:r>
          </a:p>
        </p:txBody>
      </p:sp>
      <p:sp>
        <p:nvSpPr>
          <p:cNvPr id="11" name="TextBox 10">
            <a:extLst>
              <a:ext uri="{FF2B5EF4-FFF2-40B4-BE49-F238E27FC236}">
                <a16:creationId xmlns:a16="http://schemas.microsoft.com/office/drawing/2014/main" id="{154F459A-4A78-4E4E-B3E0-094F6398DD4B}"/>
              </a:ext>
            </a:extLst>
          </p:cNvPr>
          <p:cNvSpPr txBox="1"/>
          <p:nvPr/>
        </p:nvSpPr>
        <p:spPr>
          <a:xfrm>
            <a:off x="6941587" y="1599762"/>
            <a:ext cx="1763736" cy="646331"/>
          </a:xfrm>
          <a:prstGeom prst="rect">
            <a:avLst/>
          </a:prstGeom>
          <a:noFill/>
          <a:ln>
            <a:solidFill>
              <a:schemeClr val="tx1"/>
            </a:solidFill>
          </a:ln>
        </p:spPr>
        <p:txBody>
          <a:bodyPr wrap="square" rtlCol="0">
            <a:spAutoFit/>
          </a:bodyPr>
          <a:lstStyle/>
          <a:p>
            <a:pPr algn="ctr"/>
            <a:r>
              <a:rPr lang="en-US" dirty="0"/>
              <a:t>Multi-Objective </a:t>
            </a:r>
          </a:p>
          <a:p>
            <a:pPr algn="ctr"/>
            <a:r>
              <a:rPr lang="en-US" dirty="0"/>
              <a:t>Hill Climbing</a:t>
            </a:r>
          </a:p>
        </p:txBody>
      </p:sp>
      <p:cxnSp>
        <p:nvCxnSpPr>
          <p:cNvPr id="14" name="Straight Arrow Connector 13">
            <a:extLst>
              <a:ext uri="{FF2B5EF4-FFF2-40B4-BE49-F238E27FC236}">
                <a16:creationId xmlns:a16="http://schemas.microsoft.com/office/drawing/2014/main" id="{CC5871FD-3FEE-2746-A5DD-2AB48FA8D967}"/>
              </a:ext>
            </a:extLst>
          </p:cNvPr>
          <p:cNvCxnSpPr>
            <a:stCxn id="8" idx="3"/>
            <a:endCxn id="9" idx="1"/>
          </p:cNvCxnSpPr>
          <p:nvPr/>
        </p:nvCxnSpPr>
        <p:spPr>
          <a:xfrm flipV="1">
            <a:off x="1613318" y="1922927"/>
            <a:ext cx="769421" cy="1"/>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21F6487-D849-8943-B659-A479335C1F9E}"/>
              </a:ext>
            </a:extLst>
          </p:cNvPr>
          <p:cNvCxnSpPr>
            <a:cxnSpLocks/>
            <a:stCxn id="9" idx="3"/>
            <a:endCxn id="10" idx="1"/>
          </p:cNvCxnSpPr>
          <p:nvPr/>
        </p:nvCxnSpPr>
        <p:spPr>
          <a:xfrm flipV="1">
            <a:off x="4146475" y="1922926"/>
            <a:ext cx="861343" cy="1"/>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20F47CE-26B4-FB40-B359-27EB7B6FA788}"/>
              </a:ext>
            </a:extLst>
          </p:cNvPr>
          <p:cNvCxnSpPr>
            <a:cxnSpLocks/>
            <a:stCxn id="10" idx="3"/>
            <a:endCxn id="11" idx="1"/>
          </p:cNvCxnSpPr>
          <p:nvPr/>
        </p:nvCxnSpPr>
        <p:spPr>
          <a:xfrm>
            <a:off x="6167110" y="1922926"/>
            <a:ext cx="774477" cy="2"/>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BE6D305F-46C8-0B48-9B12-733AC8320D97}"/>
              </a:ext>
            </a:extLst>
          </p:cNvPr>
          <p:cNvGrpSpPr/>
          <p:nvPr/>
        </p:nvGrpSpPr>
        <p:grpSpPr>
          <a:xfrm>
            <a:off x="340246" y="2852032"/>
            <a:ext cx="8500705" cy="3034900"/>
            <a:chOff x="340246" y="2852032"/>
            <a:chExt cx="8500705" cy="3034900"/>
          </a:xfrm>
        </p:grpSpPr>
        <p:pic>
          <p:nvPicPr>
            <p:cNvPr id="17" name="Picture 16">
              <a:extLst>
                <a:ext uri="{FF2B5EF4-FFF2-40B4-BE49-F238E27FC236}">
                  <a16:creationId xmlns:a16="http://schemas.microsoft.com/office/drawing/2014/main" id="{3AF72E2C-5372-5B46-B353-87667A88EBDB}"/>
                </a:ext>
              </a:extLst>
            </p:cNvPr>
            <p:cNvPicPr>
              <a:picLocks noChangeAspect="1"/>
            </p:cNvPicPr>
            <p:nvPr/>
          </p:nvPicPr>
          <p:blipFill>
            <a:blip r:embed="rId2"/>
            <a:stretch>
              <a:fillRect/>
            </a:stretch>
          </p:blipFill>
          <p:spPr>
            <a:xfrm>
              <a:off x="4589729" y="2852032"/>
              <a:ext cx="4251222" cy="3034900"/>
            </a:xfrm>
            <a:prstGeom prst="rect">
              <a:avLst/>
            </a:prstGeom>
          </p:spPr>
        </p:pic>
        <p:pic>
          <p:nvPicPr>
            <p:cNvPr id="13" name="Picture 12">
              <a:extLst>
                <a:ext uri="{FF2B5EF4-FFF2-40B4-BE49-F238E27FC236}">
                  <a16:creationId xmlns:a16="http://schemas.microsoft.com/office/drawing/2014/main" id="{5CBFB1E1-6A2B-DB45-A2D9-00CC5D3B5674}"/>
                </a:ext>
              </a:extLst>
            </p:cNvPr>
            <p:cNvPicPr>
              <a:picLocks noChangeAspect="1"/>
            </p:cNvPicPr>
            <p:nvPr/>
          </p:nvPicPr>
          <p:blipFill>
            <a:blip r:embed="rId3"/>
            <a:stretch>
              <a:fillRect/>
            </a:stretch>
          </p:blipFill>
          <p:spPr>
            <a:xfrm>
              <a:off x="340246" y="2852032"/>
              <a:ext cx="4249483" cy="3021855"/>
            </a:xfrm>
            <a:prstGeom prst="rect">
              <a:avLst/>
            </a:prstGeom>
          </p:spPr>
        </p:pic>
      </p:grpSp>
      <p:grpSp>
        <p:nvGrpSpPr>
          <p:cNvPr id="24" name="Group 23">
            <a:extLst>
              <a:ext uri="{FF2B5EF4-FFF2-40B4-BE49-F238E27FC236}">
                <a16:creationId xmlns:a16="http://schemas.microsoft.com/office/drawing/2014/main" id="{3632DA2D-4C8D-5E4E-AAD9-D6F00ABABF4E}"/>
              </a:ext>
            </a:extLst>
          </p:cNvPr>
          <p:cNvGrpSpPr/>
          <p:nvPr/>
        </p:nvGrpSpPr>
        <p:grpSpPr>
          <a:xfrm>
            <a:off x="340246" y="2852031"/>
            <a:ext cx="8500102" cy="3034901"/>
            <a:chOff x="340246" y="2852031"/>
            <a:chExt cx="8500102" cy="3034901"/>
          </a:xfrm>
        </p:grpSpPr>
        <p:pic>
          <p:nvPicPr>
            <p:cNvPr id="23" name="Picture 22">
              <a:extLst>
                <a:ext uri="{FF2B5EF4-FFF2-40B4-BE49-F238E27FC236}">
                  <a16:creationId xmlns:a16="http://schemas.microsoft.com/office/drawing/2014/main" id="{8CD46F45-8A9A-AC4C-BB44-ABF4838C4DBF}"/>
                </a:ext>
              </a:extLst>
            </p:cNvPr>
            <p:cNvPicPr>
              <a:picLocks noChangeAspect="1"/>
            </p:cNvPicPr>
            <p:nvPr/>
          </p:nvPicPr>
          <p:blipFill>
            <a:blip r:embed="rId4"/>
            <a:stretch>
              <a:fillRect/>
            </a:stretch>
          </p:blipFill>
          <p:spPr>
            <a:xfrm>
              <a:off x="4555782" y="2852031"/>
              <a:ext cx="4284566" cy="3034901"/>
            </a:xfrm>
            <a:prstGeom prst="rect">
              <a:avLst/>
            </a:prstGeom>
          </p:spPr>
        </p:pic>
        <p:pic>
          <p:nvPicPr>
            <p:cNvPr id="21" name="Picture 20">
              <a:extLst>
                <a:ext uri="{FF2B5EF4-FFF2-40B4-BE49-F238E27FC236}">
                  <a16:creationId xmlns:a16="http://schemas.microsoft.com/office/drawing/2014/main" id="{621E01AB-0839-7A4D-8BB6-4FE35665009A}"/>
                </a:ext>
              </a:extLst>
            </p:cNvPr>
            <p:cNvPicPr>
              <a:picLocks noChangeAspect="1"/>
            </p:cNvPicPr>
            <p:nvPr/>
          </p:nvPicPr>
          <p:blipFill>
            <a:blip r:embed="rId5"/>
            <a:stretch>
              <a:fillRect/>
            </a:stretch>
          </p:blipFill>
          <p:spPr>
            <a:xfrm>
              <a:off x="340246" y="2852031"/>
              <a:ext cx="4266150" cy="3021856"/>
            </a:xfrm>
            <a:prstGeom prst="rect">
              <a:avLst/>
            </a:prstGeom>
          </p:spPr>
        </p:pic>
      </p:grpSp>
      <p:grpSp>
        <p:nvGrpSpPr>
          <p:cNvPr id="35" name="Group 34">
            <a:extLst>
              <a:ext uri="{FF2B5EF4-FFF2-40B4-BE49-F238E27FC236}">
                <a16:creationId xmlns:a16="http://schemas.microsoft.com/office/drawing/2014/main" id="{DA297238-0A02-0846-BDD9-E36504893A3E}"/>
              </a:ext>
            </a:extLst>
          </p:cNvPr>
          <p:cNvGrpSpPr/>
          <p:nvPr/>
        </p:nvGrpSpPr>
        <p:grpSpPr>
          <a:xfrm>
            <a:off x="340246" y="2852031"/>
            <a:ext cx="8497903" cy="3034901"/>
            <a:chOff x="340246" y="2852031"/>
            <a:chExt cx="8497903" cy="3034901"/>
          </a:xfrm>
        </p:grpSpPr>
        <p:pic>
          <p:nvPicPr>
            <p:cNvPr id="32" name="Picture 31">
              <a:extLst>
                <a:ext uri="{FF2B5EF4-FFF2-40B4-BE49-F238E27FC236}">
                  <a16:creationId xmlns:a16="http://schemas.microsoft.com/office/drawing/2014/main" id="{7B00D83F-55F2-7240-9184-C16C7F986C33}"/>
                </a:ext>
              </a:extLst>
            </p:cNvPr>
            <p:cNvPicPr>
              <a:picLocks noChangeAspect="1"/>
            </p:cNvPicPr>
            <p:nvPr/>
          </p:nvPicPr>
          <p:blipFill>
            <a:blip r:embed="rId6"/>
            <a:stretch>
              <a:fillRect/>
            </a:stretch>
          </p:blipFill>
          <p:spPr>
            <a:xfrm>
              <a:off x="340246" y="2852031"/>
              <a:ext cx="4267830" cy="3034901"/>
            </a:xfrm>
            <a:prstGeom prst="rect">
              <a:avLst/>
            </a:prstGeom>
          </p:spPr>
        </p:pic>
        <p:pic>
          <p:nvPicPr>
            <p:cNvPr id="34" name="Picture 33">
              <a:extLst>
                <a:ext uri="{FF2B5EF4-FFF2-40B4-BE49-F238E27FC236}">
                  <a16:creationId xmlns:a16="http://schemas.microsoft.com/office/drawing/2014/main" id="{E4BB3D3A-74C6-0746-A2F2-6A7A5596BA5B}"/>
                </a:ext>
              </a:extLst>
            </p:cNvPr>
            <p:cNvPicPr>
              <a:picLocks noChangeAspect="1"/>
            </p:cNvPicPr>
            <p:nvPr/>
          </p:nvPicPr>
          <p:blipFill>
            <a:blip r:embed="rId7"/>
            <a:stretch>
              <a:fillRect/>
            </a:stretch>
          </p:blipFill>
          <p:spPr>
            <a:xfrm>
              <a:off x="4588664" y="2852031"/>
              <a:ext cx="4249485" cy="3021856"/>
            </a:xfrm>
            <a:prstGeom prst="rect">
              <a:avLst/>
            </a:prstGeom>
          </p:spPr>
        </p:pic>
      </p:grpSp>
      <p:grpSp>
        <p:nvGrpSpPr>
          <p:cNvPr id="40" name="Group 39">
            <a:extLst>
              <a:ext uri="{FF2B5EF4-FFF2-40B4-BE49-F238E27FC236}">
                <a16:creationId xmlns:a16="http://schemas.microsoft.com/office/drawing/2014/main" id="{5E06018E-1BC7-4C4E-B3CD-F66457F8184D}"/>
              </a:ext>
            </a:extLst>
          </p:cNvPr>
          <p:cNvGrpSpPr/>
          <p:nvPr/>
        </p:nvGrpSpPr>
        <p:grpSpPr>
          <a:xfrm>
            <a:off x="340246" y="2852030"/>
            <a:ext cx="8497903" cy="3034902"/>
            <a:chOff x="340246" y="2852030"/>
            <a:chExt cx="8497903" cy="3034902"/>
          </a:xfrm>
        </p:grpSpPr>
        <p:pic>
          <p:nvPicPr>
            <p:cNvPr id="37" name="Picture 36">
              <a:extLst>
                <a:ext uri="{FF2B5EF4-FFF2-40B4-BE49-F238E27FC236}">
                  <a16:creationId xmlns:a16="http://schemas.microsoft.com/office/drawing/2014/main" id="{519AA504-206C-F44E-A82D-8A0B74D25534}"/>
                </a:ext>
              </a:extLst>
            </p:cNvPr>
            <p:cNvPicPr>
              <a:picLocks noChangeAspect="1"/>
            </p:cNvPicPr>
            <p:nvPr/>
          </p:nvPicPr>
          <p:blipFill>
            <a:blip r:embed="rId8"/>
            <a:stretch>
              <a:fillRect/>
            </a:stretch>
          </p:blipFill>
          <p:spPr>
            <a:xfrm>
              <a:off x="340246" y="2852031"/>
              <a:ext cx="4266150" cy="3021856"/>
            </a:xfrm>
            <a:prstGeom prst="rect">
              <a:avLst/>
            </a:prstGeom>
          </p:spPr>
        </p:pic>
        <p:pic>
          <p:nvPicPr>
            <p:cNvPr id="39" name="Picture 38">
              <a:extLst>
                <a:ext uri="{FF2B5EF4-FFF2-40B4-BE49-F238E27FC236}">
                  <a16:creationId xmlns:a16="http://schemas.microsoft.com/office/drawing/2014/main" id="{7927729B-5C5D-5D4D-8FB1-698712260A86}"/>
                </a:ext>
              </a:extLst>
            </p:cNvPr>
            <p:cNvPicPr>
              <a:picLocks noChangeAspect="1"/>
            </p:cNvPicPr>
            <p:nvPr/>
          </p:nvPicPr>
          <p:blipFill>
            <a:blip r:embed="rId9"/>
            <a:stretch>
              <a:fillRect/>
            </a:stretch>
          </p:blipFill>
          <p:spPr>
            <a:xfrm>
              <a:off x="4553581" y="2852030"/>
              <a:ext cx="4284568" cy="3034902"/>
            </a:xfrm>
            <a:prstGeom prst="rect">
              <a:avLst/>
            </a:prstGeom>
          </p:spPr>
        </p:pic>
      </p:grpSp>
      <p:grpSp>
        <p:nvGrpSpPr>
          <p:cNvPr id="30" name="Group 29">
            <a:extLst>
              <a:ext uri="{FF2B5EF4-FFF2-40B4-BE49-F238E27FC236}">
                <a16:creationId xmlns:a16="http://schemas.microsoft.com/office/drawing/2014/main" id="{672FB110-AFD1-A44A-A499-BBAA8835B239}"/>
              </a:ext>
            </a:extLst>
          </p:cNvPr>
          <p:cNvGrpSpPr/>
          <p:nvPr/>
        </p:nvGrpSpPr>
        <p:grpSpPr>
          <a:xfrm>
            <a:off x="321489" y="2858552"/>
            <a:ext cx="8500403" cy="3021857"/>
            <a:chOff x="340247" y="2852030"/>
            <a:chExt cx="8500403" cy="3021857"/>
          </a:xfrm>
        </p:grpSpPr>
        <p:pic>
          <p:nvPicPr>
            <p:cNvPr id="27" name="Picture 26">
              <a:extLst>
                <a:ext uri="{FF2B5EF4-FFF2-40B4-BE49-F238E27FC236}">
                  <a16:creationId xmlns:a16="http://schemas.microsoft.com/office/drawing/2014/main" id="{05DDBF83-A111-F64F-B497-321578FE4307}"/>
                </a:ext>
              </a:extLst>
            </p:cNvPr>
            <p:cNvPicPr>
              <a:picLocks noChangeAspect="1"/>
            </p:cNvPicPr>
            <p:nvPr/>
          </p:nvPicPr>
          <p:blipFill>
            <a:blip r:embed="rId10"/>
            <a:stretch>
              <a:fillRect/>
            </a:stretch>
          </p:blipFill>
          <p:spPr>
            <a:xfrm>
              <a:off x="340247" y="2852030"/>
              <a:ext cx="4249486" cy="3021857"/>
            </a:xfrm>
            <a:prstGeom prst="rect">
              <a:avLst/>
            </a:prstGeom>
          </p:spPr>
        </p:pic>
        <p:pic>
          <p:nvPicPr>
            <p:cNvPr id="29" name="Picture 28">
              <a:extLst>
                <a:ext uri="{FF2B5EF4-FFF2-40B4-BE49-F238E27FC236}">
                  <a16:creationId xmlns:a16="http://schemas.microsoft.com/office/drawing/2014/main" id="{1CB00D6A-F892-2345-9268-643204024C1D}"/>
                </a:ext>
              </a:extLst>
            </p:cNvPr>
            <p:cNvPicPr>
              <a:picLocks noChangeAspect="1"/>
            </p:cNvPicPr>
            <p:nvPr/>
          </p:nvPicPr>
          <p:blipFill>
            <a:blip r:embed="rId11"/>
            <a:stretch>
              <a:fillRect/>
            </a:stretch>
          </p:blipFill>
          <p:spPr>
            <a:xfrm>
              <a:off x="4591163" y="2852030"/>
              <a:ext cx="4249487" cy="3021857"/>
            </a:xfrm>
            <a:prstGeom prst="rect">
              <a:avLst/>
            </a:prstGeom>
          </p:spPr>
        </p:pic>
      </p:grpSp>
      <p:grpSp>
        <p:nvGrpSpPr>
          <p:cNvPr id="47" name="Group 46">
            <a:extLst>
              <a:ext uri="{FF2B5EF4-FFF2-40B4-BE49-F238E27FC236}">
                <a16:creationId xmlns:a16="http://schemas.microsoft.com/office/drawing/2014/main" id="{1F6631C4-5A8E-8B40-B88D-3F195783328A}"/>
              </a:ext>
            </a:extLst>
          </p:cNvPr>
          <p:cNvGrpSpPr/>
          <p:nvPr/>
        </p:nvGrpSpPr>
        <p:grpSpPr>
          <a:xfrm>
            <a:off x="321489" y="2852030"/>
            <a:ext cx="8518858" cy="3027120"/>
            <a:chOff x="321489" y="2852030"/>
            <a:chExt cx="8518858" cy="3027120"/>
          </a:xfrm>
        </p:grpSpPr>
        <p:pic>
          <p:nvPicPr>
            <p:cNvPr id="42" name="Picture 41">
              <a:extLst>
                <a:ext uri="{FF2B5EF4-FFF2-40B4-BE49-F238E27FC236}">
                  <a16:creationId xmlns:a16="http://schemas.microsoft.com/office/drawing/2014/main" id="{B30549A4-F656-8844-879A-4FEE57E71870}"/>
                </a:ext>
              </a:extLst>
            </p:cNvPr>
            <p:cNvPicPr>
              <a:picLocks noChangeAspect="1"/>
            </p:cNvPicPr>
            <p:nvPr/>
          </p:nvPicPr>
          <p:blipFill>
            <a:blip r:embed="rId12"/>
            <a:stretch>
              <a:fillRect/>
            </a:stretch>
          </p:blipFill>
          <p:spPr>
            <a:xfrm>
              <a:off x="321489" y="2858552"/>
              <a:ext cx="4264373" cy="3020598"/>
            </a:xfrm>
            <a:prstGeom prst="rect">
              <a:avLst/>
            </a:prstGeom>
          </p:spPr>
        </p:pic>
        <p:pic>
          <p:nvPicPr>
            <p:cNvPr id="46" name="Picture 45">
              <a:extLst>
                <a:ext uri="{FF2B5EF4-FFF2-40B4-BE49-F238E27FC236}">
                  <a16:creationId xmlns:a16="http://schemas.microsoft.com/office/drawing/2014/main" id="{D648B471-85CD-3546-B3DB-A452E7AD4B0D}"/>
                </a:ext>
              </a:extLst>
            </p:cNvPr>
            <p:cNvPicPr>
              <a:picLocks noChangeAspect="1"/>
            </p:cNvPicPr>
            <p:nvPr/>
          </p:nvPicPr>
          <p:blipFill>
            <a:blip r:embed="rId13"/>
            <a:stretch>
              <a:fillRect/>
            </a:stretch>
          </p:blipFill>
          <p:spPr>
            <a:xfrm>
              <a:off x="4570974" y="2852030"/>
              <a:ext cx="4269373" cy="3024139"/>
            </a:xfrm>
            <a:prstGeom prst="rect">
              <a:avLst/>
            </a:prstGeom>
          </p:spPr>
        </p:pic>
      </p:grpSp>
      <p:grpSp>
        <p:nvGrpSpPr>
          <p:cNvPr id="60" name="Group 59">
            <a:extLst>
              <a:ext uri="{FF2B5EF4-FFF2-40B4-BE49-F238E27FC236}">
                <a16:creationId xmlns:a16="http://schemas.microsoft.com/office/drawing/2014/main" id="{7B01FD60-2D1C-4C4F-A917-55131B1BAA1E}"/>
              </a:ext>
            </a:extLst>
          </p:cNvPr>
          <p:cNvGrpSpPr/>
          <p:nvPr/>
        </p:nvGrpSpPr>
        <p:grpSpPr>
          <a:xfrm>
            <a:off x="325678" y="2846768"/>
            <a:ext cx="8519140" cy="3040164"/>
            <a:chOff x="325678" y="2846768"/>
            <a:chExt cx="8519140" cy="3040164"/>
          </a:xfrm>
        </p:grpSpPr>
        <p:pic>
          <p:nvPicPr>
            <p:cNvPr id="57" name="Picture 56">
              <a:extLst>
                <a:ext uri="{FF2B5EF4-FFF2-40B4-BE49-F238E27FC236}">
                  <a16:creationId xmlns:a16="http://schemas.microsoft.com/office/drawing/2014/main" id="{64B5E878-D76E-1C46-A625-58C5D869BBC3}"/>
                </a:ext>
              </a:extLst>
            </p:cNvPr>
            <p:cNvPicPr>
              <a:picLocks noChangeAspect="1"/>
            </p:cNvPicPr>
            <p:nvPr/>
          </p:nvPicPr>
          <p:blipFill>
            <a:blip r:embed="rId14"/>
            <a:stretch>
              <a:fillRect/>
            </a:stretch>
          </p:blipFill>
          <p:spPr>
            <a:xfrm>
              <a:off x="325678" y="2852030"/>
              <a:ext cx="4284568" cy="3034902"/>
            </a:xfrm>
            <a:prstGeom prst="rect">
              <a:avLst/>
            </a:prstGeom>
          </p:spPr>
        </p:pic>
        <p:pic>
          <p:nvPicPr>
            <p:cNvPr id="59" name="Picture 58">
              <a:extLst>
                <a:ext uri="{FF2B5EF4-FFF2-40B4-BE49-F238E27FC236}">
                  <a16:creationId xmlns:a16="http://schemas.microsoft.com/office/drawing/2014/main" id="{CCE3038F-DCB6-6046-B636-8BC84E969EC1}"/>
                </a:ext>
              </a:extLst>
            </p:cNvPr>
            <p:cNvPicPr>
              <a:picLocks noChangeAspect="1"/>
            </p:cNvPicPr>
            <p:nvPr/>
          </p:nvPicPr>
          <p:blipFill>
            <a:blip r:embed="rId15"/>
            <a:stretch>
              <a:fillRect/>
            </a:stretch>
          </p:blipFill>
          <p:spPr>
            <a:xfrm>
              <a:off x="4587932" y="2846768"/>
              <a:ext cx="4256886" cy="3027119"/>
            </a:xfrm>
            <a:prstGeom prst="rect">
              <a:avLst/>
            </a:prstGeom>
          </p:spPr>
        </p:pic>
      </p:grpSp>
    </p:spTree>
    <p:extLst>
      <p:ext uri="{BB962C8B-B14F-4D97-AF65-F5344CB8AC3E}">
        <p14:creationId xmlns:p14="http://schemas.microsoft.com/office/powerpoint/2010/main" val="341552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8"/>
                                        </p:tgtEl>
                                        <p:attrNameLst>
                                          <p:attrName>fillcolor</p:attrName>
                                        </p:attrNameLst>
                                      </p:cBhvr>
                                      <p:to>
                                        <a:srgbClr val="00FA00"/>
                                      </p:to>
                                    </p:animClr>
                                    <p:set>
                                      <p:cBhvr>
                                        <p:cTn id="7" dur="1000" fill="hold"/>
                                        <p:tgtEl>
                                          <p:spTgt spid="8"/>
                                        </p:tgtEl>
                                        <p:attrNameLst>
                                          <p:attrName>fill.type</p:attrName>
                                        </p:attrNameLst>
                                      </p:cBhvr>
                                      <p:to>
                                        <p:strVal val="solid"/>
                                      </p:to>
                                    </p:set>
                                    <p:set>
                                      <p:cBhvr>
                                        <p:cTn id="8" dur="1000" fill="hold"/>
                                        <p:tgtEl>
                                          <p:spTgt spid="8"/>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par>
                                <p:cTn id="17" presetID="1" presetClass="emph" presetSubtype="2" fill="hold" nodeType="withEffect">
                                  <p:stCondLst>
                                    <p:cond delay="0"/>
                                  </p:stCondLst>
                                  <p:childTnLst>
                                    <p:animClr clrSpc="rgb" dir="cw">
                                      <p:cBhvr>
                                        <p:cTn id="18" dur="1000" fill="hold"/>
                                        <p:tgtEl>
                                          <p:spTgt spid="8"/>
                                        </p:tgtEl>
                                        <p:attrNameLst>
                                          <p:attrName>fillcolor</p:attrName>
                                        </p:attrNameLst>
                                      </p:cBhvr>
                                      <p:to>
                                        <a:schemeClr val="bg1"/>
                                      </p:to>
                                    </p:animClr>
                                    <p:set>
                                      <p:cBhvr>
                                        <p:cTn id="19" dur="1000" fill="hold"/>
                                        <p:tgtEl>
                                          <p:spTgt spid="8"/>
                                        </p:tgtEl>
                                        <p:attrNameLst>
                                          <p:attrName>fill.type</p:attrName>
                                        </p:attrNameLst>
                                      </p:cBhvr>
                                      <p:to>
                                        <p:strVal val="solid"/>
                                      </p:to>
                                    </p:set>
                                    <p:set>
                                      <p:cBhvr>
                                        <p:cTn id="20" dur="1000" fill="hold"/>
                                        <p:tgtEl>
                                          <p:spTgt spid="8"/>
                                        </p:tgtEl>
                                        <p:attrNameLst>
                                          <p:attrName>fill.on</p:attrName>
                                        </p:attrNameLst>
                                      </p:cBhvr>
                                      <p:to>
                                        <p:strVal val="true"/>
                                      </p:to>
                                    </p:set>
                                  </p:childTnLst>
                                </p:cTn>
                              </p:par>
                              <p:par>
                                <p:cTn id="21" presetID="7" presetClass="emph" presetSubtype="2" fill="hold" nodeType="withEffect">
                                  <p:stCondLst>
                                    <p:cond delay="0"/>
                                  </p:stCondLst>
                                  <p:childTnLst>
                                    <p:animClr clrSpc="rgb" dir="cw">
                                      <p:cBhvr>
                                        <p:cTn id="22" dur="1000" fill="hold"/>
                                        <p:tgtEl>
                                          <p:spTgt spid="14"/>
                                        </p:tgtEl>
                                        <p:attrNameLst>
                                          <p:attrName>stroke.color</p:attrName>
                                        </p:attrNameLst>
                                      </p:cBhvr>
                                      <p:to>
                                        <a:srgbClr val="00FA00"/>
                                      </p:to>
                                    </p:animClr>
                                    <p:set>
                                      <p:cBhvr>
                                        <p:cTn id="23" dur="1000" fill="hold"/>
                                        <p:tgtEl>
                                          <p:spTgt spid="14"/>
                                        </p:tgtEl>
                                        <p:attrNameLst>
                                          <p:attrName>stroke.on</p:attrName>
                                        </p:attrNameLst>
                                      </p:cBhvr>
                                      <p:to>
                                        <p:strVal val="true"/>
                                      </p:to>
                                    </p:se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7" presetClass="emph" presetSubtype="2" fill="hold" nodeType="withEffect">
                                  <p:stCondLst>
                                    <p:cond delay="0"/>
                                  </p:stCondLst>
                                  <p:childTnLst>
                                    <p:animClr clrSpc="rgb" dir="cw">
                                      <p:cBhvr>
                                        <p:cTn id="33" dur="1000" fill="hold"/>
                                        <p:tgtEl>
                                          <p:spTgt spid="14"/>
                                        </p:tgtEl>
                                        <p:attrNameLst>
                                          <p:attrName>stroke.color</p:attrName>
                                        </p:attrNameLst>
                                      </p:cBhvr>
                                      <p:to>
                                        <a:schemeClr val="accent1"/>
                                      </p:to>
                                    </p:animClr>
                                    <p:set>
                                      <p:cBhvr>
                                        <p:cTn id="34" dur="1000" fill="hold"/>
                                        <p:tgtEl>
                                          <p:spTgt spid="14"/>
                                        </p:tgtEl>
                                        <p:attrNameLst>
                                          <p:attrName>stroke.on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9"/>
                                        </p:tgtEl>
                                        <p:attrNameLst>
                                          <p:attrName>fillcolor</p:attrName>
                                        </p:attrNameLst>
                                      </p:cBhvr>
                                      <p:to>
                                        <a:srgbClr val="00FA00"/>
                                      </p:to>
                                    </p:animClr>
                                    <p:set>
                                      <p:cBhvr>
                                        <p:cTn id="37" dur="1000" fill="hold"/>
                                        <p:tgtEl>
                                          <p:spTgt spid="9"/>
                                        </p:tgtEl>
                                        <p:attrNameLst>
                                          <p:attrName>fill.type</p:attrName>
                                        </p:attrNameLst>
                                      </p:cBhvr>
                                      <p:to>
                                        <p:strVal val="solid"/>
                                      </p:to>
                                    </p:set>
                                    <p:set>
                                      <p:cBhvr>
                                        <p:cTn id="38" dur="1000" fill="hold"/>
                                        <p:tgtEl>
                                          <p:spTgt spid="9"/>
                                        </p:tgtEl>
                                        <p:attrNameLst>
                                          <p:attrName>fill.on</p:attrName>
                                        </p:attrNameLst>
                                      </p:cBhvr>
                                      <p:to>
                                        <p:strVal val="true"/>
                                      </p:to>
                                    </p:se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par>
                                <p:cTn id="47" presetID="1" presetClass="emph" presetSubtype="2" fill="hold" grpId="0" nodeType="withEffect">
                                  <p:stCondLst>
                                    <p:cond delay="0"/>
                                  </p:stCondLst>
                                  <p:childTnLst>
                                    <p:animClr clrSpc="rgb" dir="cw">
                                      <p:cBhvr>
                                        <p:cTn id="48" dur="1000" fill="hold"/>
                                        <p:tgtEl>
                                          <p:spTgt spid="9"/>
                                        </p:tgtEl>
                                        <p:attrNameLst>
                                          <p:attrName>fillcolor</p:attrName>
                                        </p:attrNameLst>
                                      </p:cBhvr>
                                      <p:to>
                                        <a:schemeClr val="bg1"/>
                                      </p:to>
                                    </p:animClr>
                                    <p:set>
                                      <p:cBhvr>
                                        <p:cTn id="49" dur="1000" fill="hold"/>
                                        <p:tgtEl>
                                          <p:spTgt spid="9"/>
                                        </p:tgtEl>
                                        <p:attrNameLst>
                                          <p:attrName>fill.type</p:attrName>
                                        </p:attrNameLst>
                                      </p:cBhvr>
                                      <p:to>
                                        <p:strVal val="solid"/>
                                      </p:to>
                                    </p:set>
                                    <p:set>
                                      <p:cBhvr>
                                        <p:cTn id="50" dur="1000" fill="hold"/>
                                        <p:tgtEl>
                                          <p:spTgt spid="9"/>
                                        </p:tgtEl>
                                        <p:attrNameLst>
                                          <p:attrName>fill.on</p:attrName>
                                        </p:attrNameLst>
                                      </p:cBhvr>
                                      <p:to>
                                        <p:strVal val="true"/>
                                      </p:to>
                                    </p:set>
                                  </p:childTnLst>
                                </p:cTn>
                              </p:par>
                              <p:par>
                                <p:cTn id="51" presetID="7" presetClass="emph" presetSubtype="2" fill="hold" nodeType="withEffect">
                                  <p:stCondLst>
                                    <p:cond delay="0"/>
                                  </p:stCondLst>
                                  <p:childTnLst>
                                    <p:animClr clrSpc="rgb" dir="cw">
                                      <p:cBhvr>
                                        <p:cTn id="52" dur="1000" fill="hold"/>
                                        <p:tgtEl>
                                          <p:spTgt spid="15"/>
                                        </p:tgtEl>
                                        <p:attrNameLst>
                                          <p:attrName>stroke.color</p:attrName>
                                        </p:attrNameLst>
                                      </p:cBhvr>
                                      <p:to>
                                        <a:srgbClr val="00FA00"/>
                                      </p:to>
                                    </p:animClr>
                                    <p:set>
                                      <p:cBhvr>
                                        <p:cTn id="53" dur="1000" fill="hold"/>
                                        <p:tgtEl>
                                          <p:spTgt spid="15"/>
                                        </p:tgtEl>
                                        <p:attrNameLst>
                                          <p:attrName>stroke.on</p:attrName>
                                        </p:attrNameLst>
                                      </p:cBhvr>
                                      <p:to>
                                        <p:strVal val="true"/>
                                      </p:to>
                                    </p:set>
                                  </p:childTnLst>
                                </p:cTn>
                              </p:par>
                              <p:par>
                                <p:cTn id="54" presetID="10" presetClass="entr" presetSubtype="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par>
                                <p:cTn id="62" presetID="7" presetClass="emph" presetSubtype="2" fill="hold" nodeType="withEffect">
                                  <p:stCondLst>
                                    <p:cond delay="0"/>
                                  </p:stCondLst>
                                  <p:childTnLst>
                                    <p:animClr clrSpc="rgb" dir="cw">
                                      <p:cBhvr>
                                        <p:cTn id="63" dur="1000" fill="hold"/>
                                        <p:tgtEl>
                                          <p:spTgt spid="15"/>
                                        </p:tgtEl>
                                        <p:attrNameLst>
                                          <p:attrName>stroke.color</p:attrName>
                                        </p:attrNameLst>
                                      </p:cBhvr>
                                      <p:to>
                                        <a:schemeClr val="accent1"/>
                                      </p:to>
                                    </p:animClr>
                                    <p:set>
                                      <p:cBhvr>
                                        <p:cTn id="64" dur="1000" fill="hold"/>
                                        <p:tgtEl>
                                          <p:spTgt spid="15"/>
                                        </p:tgtEl>
                                        <p:attrNameLst>
                                          <p:attrName>stroke.on</p:attrName>
                                        </p:attrNameLst>
                                      </p:cBhvr>
                                      <p:to>
                                        <p:strVal val="true"/>
                                      </p:to>
                                    </p:set>
                                  </p:childTnLst>
                                </p:cTn>
                              </p:par>
                              <p:par>
                                <p:cTn id="65" presetID="1" presetClass="emph" presetSubtype="2" fill="hold" nodeType="withEffect">
                                  <p:stCondLst>
                                    <p:cond delay="0"/>
                                  </p:stCondLst>
                                  <p:childTnLst>
                                    <p:animClr clrSpc="rgb" dir="cw">
                                      <p:cBhvr>
                                        <p:cTn id="66" dur="1000" fill="hold"/>
                                        <p:tgtEl>
                                          <p:spTgt spid="10"/>
                                        </p:tgtEl>
                                        <p:attrNameLst>
                                          <p:attrName>fillcolor</p:attrName>
                                        </p:attrNameLst>
                                      </p:cBhvr>
                                      <p:to>
                                        <a:srgbClr val="00FA00"/>
                                      </p:to>
                                    </p:animClr>
                                    <p:set>
                                      <p:cBhvr>
                                        <p:cTn id="67" dur="1000" fill="hold"/>
                                        <p:tgtEl>
                                          <p:spTgt spid="10"/>
                                        </p:tgtEl>
                                        <p:attrNameLst>
                                          <p:attrName>fill.type</p:attrName>
                                        </p:attrNameLst>
                                      </p:cBhvr>
                                      <p:to>
                                        <p:strVal val="solid"/>
                                      </p:to>
                                    </p:set>
                                    <p:set>
                                      <p:cBhvr>
                                        <p:cTn id="68" dur="1000" fill="hold"/>
                                        <p:tgtEl>
                                          <p:spTgt spid="10"/>
                                        </p:tgtEl>
                                        <p:attrNameLst>
                                          <p:attrName>fill.on</p:attrName>
                                        </p:attrNameLst>
                                      </p:cBhvr>
                                      <p:to>
                                        <p:strVal val="true"/>
                                      </p:to>
                                    </p:se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 presetClass="emph" presetSubtype="2" fill="hold" nodeType="withEffect">
                                  <p:stCondLst>
                                    <p:cond delay="0"/>
                                  </p:stCondLst>
                                  <p:childTnLst>
                                    <p:animClr clrSpc="rgb" dir="cw">
                                      <p:cBhvr>
                                        <p:cTn id="78" dur="1000" fill="hold"/>
                                        <p:tgtEl>
                                          <p:spTgt spid="10"/>
                                        </p:tgtEl>
                                        <p:attrNameLst>
                                          <p:attrName>fillcolor</p:attrName>
                                        </p:attrNameLst>
                                      </p:cBhvr>
                                      <p:to>
                                        <a:schemeClr val="bg1"/>
                                      </p:to>
                                    </p:animClr>
                                    <p:set>
                                      <p:cBhvr>
                                        <p:cTn id="79" dur="1000" fill="hold"/>
                                        <p:tgtEl>
                                          <p:spTgt spid="10"/>
                                        </p:tgtEl>
                                        <p:attrNameLst>
                                          <p:attrName>fill.type</p:attrName>
                                        </p:attrNameLst>
                                      </p:cBhvr>
                                      <p:to>
                                        <p:strVal val="solid"/>
                                      </p:to>
                                    </p:set>
                                    <p:set>
                                      <p:cBhvr>
                                        <p:cTn id="80" dur="1000" fill="hold"/>
                                        <p:tgtEl>
                                          <p:spTgt spid="10"/>
                                        </p:tgtEl>
                                        <p:attrNameLst>
                                          <p:attrName>fill.on</p:attrName>
                                        </p:attrNameLst>
                                      </p:cBhvr>
                                      <p:to>
                                        <p:strVal val="true"/>
                                      </p:to>
                                    </p:set>
                                  </p:childTnLst>
                                </p:cTn>
                              </p:par>
                              <p:par>
                                <p:cTn id="81" presetID="7" presetClass="emph" presetSubtype="2" fill="hold" nodeType="withEffect">
                                  <p:stCondLst>
                                    <p:cond delay="0"/>
                                  </p:stCondLst>
                                  <p:childTnLst>
                                    <p:animClr clrSpc="rgb" dir="cw">
                                      <p:cBhvr>
                                        <p:cTn id="82" dur="1000" fill="hold"/>
                                        <p:tgtEl>
                                          <p:spTgt spid="18"/>
                                        </p:tgtEl>
                                        <p:attrNameLst>
                                          <p:attrName>stroke.color</p:attrName>
                                        </p:attrNameLst>
                                      </p:cBhvr>
                                      <p:to>
                                        <a:srgbClr val="00FA00"/>
                                      </p:to>
                                    </p:animClr>
                                    <p:set>
                                      <p:cBhvr>
                                        <p:cTn id="83" dur="1000" fill="hold"/>
                                        <p:tgtEl>
                                          <p:spTgt spid="18"/>
                                        </p:tgtEl>
                                        <p:attrNameLst>
                                          <p:attrName>stroke.on</p:attrName>
                                        </p:attrNameLst>
                                      </p:cBhvr>
                                      <p:to>
                                        <p:strVal val="true"/>
                                      </p:to>
                                    </p:se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47"/>
                                        </p:tgtEl>
                                      </p:cBhvr>
                                    </p:animEffect>
                                    <p:set>
                                      <p:cBhvr>
                                        <p:cTn id="91" dur="1" fill="hold">
                                          <p:stCondLst>
                                            <p:cond delay="499"/>
                                          </p:stCondLst>
                                        </p:cTn>
                                        <p:tgtEl>
                                          <p:spTgt spid="47"/>
                                        </p:tgtEl>
                                        <p:attrNameLst>
                                          <p:attrName>style.visibility</p:attrName>
                                        </p:attrNameLst>
                                      </p:cBhvr>
                                      <p:to>
                                        <p:strVal val="hidden"/>
                                      </p:to>
                                    </p:set>
                                  </p:childTnLst>
                                </p:cTn>
                              </p:par>
                              <p:par>
                                <p:cTn id="92" presetID="7" presetClass="emph" presetSubtype="2" fill="hold" nodeType="withEffect">
                                  <p:stCondLst>
                                    <p:cond delay="0"/>
                                  </p:stCondLst>
                                  <p:childTnLst>
                                    <p:animClr clrSpc="rgb" dir="cw">
                                      <p:cBhvr>
                                        <p:cTn id="93" dur="1000" fill="hold"/>
                                        <p:tgtEl>
                                          <p:spTgt spid="18"/>
                                        </p:tgtEl>
                                        <p:attrNameLst>
                                          <p:attrName>stroke.color</p:attrName>
                                        </p:attrNameLst>
                                      </p:cBhvr>
                                      <p:to>
                                        <a:schemeClr val="tx1"/>
                                      </p:to>
                                    </p:animClr>
                                    <p:set>
                                      <p:cBhvr>
                                        <p:cTn id="94" dur="1000" fill="hold"/>
                                        <p:tgtEl>
                                          <p:spTgt spid="18"/>
                                        </p:tgtEl>
                                        <p:attrNameLst>
                                          <p:attrName>stroke.on</p:attrName>
                                        </p:attrNameLst>
                                      </p:cBhvr>
                                      <p:to>
                                        <p:strVal val="true"/>
                                      </p:to>
                                    </p:set>
                                  </p:childTnLst>
                                </p:cTn>
                              </p:par>
                              <p:par>
                                <p:cTn id="95" presetID="1" presetClass="emph" presetSubtype="2" fill="hold" nodeType="withEffect">
                                  <p:stCondLst>
                                    <p:cond delay="0"/>
                                  </p:stCondLst>
                                  <p:childTnLst>
                                    <p:animClr clrSpc="rgb" dir="cw">
                                      <p:cBhvr>
                                        <p:cTn id="96" dur="1000" fill="hold"/>
                                        <p:tgtEl>
                                          <p:spTgt spid="11"/>
                                        </p:tgtEl>
                                        <p:attrNameLst>
                                          <p:attrName>fillcolor</p:attrName>
                                        </p:attrNameLst>
                                      </p:cBhvr>
                                      <p:to>
                                        <a:srgbClr val="00FA00"/>
                                      </p:to>
                                    </p:animClr>
                                    <p:set>
                                      <p:cBhvr>
                                        <p:cTn id="97" dur="1000" fill="hold"/>
                                        <p:tgtEl>
                                          <p:spTgt spid="11"/>
                                        </p:tgtEl>
                                        <p:attrNameLst>
                                          <p:attrName>fill.type</p:attrName>
                                        </p:attrNameLst>
                                      </p:cBhvr>
                                      <p:to>
                                        <p:strVal val="solid"/>
                                      </p:to>
                                    </p:set>
                                    <p:set>
                                      <p:cBhvr>
                                        <p:cTn id="98" dur="1000" fill="hold"/>
                                        <p:tgtEl>
                                          <p:spTgt spid="11"/>
                                        </p:tgtEl>
                                        <p:attrNameLst>
                                          <p:attrName>fill.on</p:attrName>
                                        </p:attrNameLst>
                                      </p:cBhvr>
                                      <p:to>
                                        <p:strVal val="true"/>
                                      </p:to>
                                    </p:set>
                                  </p:childTnLst>
                                </p:cTn>
                              </p:par>
                              <p:par>
                                <p:cTn id="99" presetID="10"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3988D0-21F6-3C41-A1BA-6C45F0FAB3E8}"/>
              </a:ext>
            </a:extLst>
          </p:cNvPr>
          <p:cNvPicPr>
            <a:picLocks noChangeAspect="1"/>
          </p:cNvPicPr>
          <p:nvPr/>
        </p:nvPicPr>
        <p:blipFill>
          <a:blip r:embed="rId2"/>
          <a:stretch>
            <a:fillRect/>
          </a:stretch>
        </p:blipFill>
        <p:spPr>
          <a:xfrm>
            <a:off x="474134" y="2747327"/>
            <a:ext cx="5647357" cy="3745548"/>
          </a:xfrm>
          <a:prstGeom prst="rect">
            <a:avLst/>
          </a:prstGeom>
          <a:ln w="19050">
            <a:solidFill>
              <a:schemeClr val="tx1"/>
            </a:solidFill>
          </a:ln>
        </p:spPr>
      </p:pic>
      <p:sp>
        <p:nvSpPr>
          <p:cNvPr id="17" name="TextBox 16">
            <a:extLst>
              <a:ext uri="{FF2B5EF4-FFF2-40B4-BE49-F238E27FC236}">
                <a16:creationId xmlns:a16="http://schemas.microsoft.com/office/drawing/2014/main" id="{701B7B90-4874-464C-A205-4E2BEE313053}"/>
              </a:ext>
            </a:extLst>
          </p:cNvPr>
          <p:cNvSpPr txBox="1"/>
          <p:nvPr/>
        </p:nvSpPr>
        <p:spPr>
          <a:xfrm>
            <a:off x="6203473" y="3236349"/>
            <a:ext cx="2652245" cy="1754326"/>
          </a:xfrm>
          <a:prstGeom prst="rect">
            <a:avLst/>
          </a:prstGeom>
          <a:noFill/>
          <a:ln>
            <a:solidFill>
              <a:schemeClr val="bg1"/>
            </a:solidFill>
          </a:ln>
        </p:spPr>
        <p:txBody>
          <a:bodyPr wrap="square" rtlCol="0">
            <a:spAutoFit/>
          </a:bodyPr>
          <a:lstStyle/>
          <a:p>
            <a:pPr algn="ctr"/>
            <a:r>
              <a:rPr lang="en-US" b="1" dirty="0"/>
              <a:t>Of the Designs Found Using a Genetic Algorithm, </a:t>
            </a:r>
            <a:r>
              <a:rPr lang="en-US" b="1" dirty="0">
                <a:solidFill>
                  <a:srgbClr val="0432FF"/>
                </a:solidFill>
              </a:rPr>
              <a:t>83%</a:t>
            </a:r>
            <a:r>
              <a:rPr lang="en-US" b="1" dirty="0"/>
              <a:t> </a:t>
            </a:r>
            <a:r>
              <a:rPr lang="en-US" b="1" dirty="0">
                <a:solidFill>
                  <a:srgbClr val="0432FF"/>
                </a:solidFill>
              </a:rPr>
              <a:t>were Improved Upon</a:t>
            </a:r>
            <a:r>
              <a:rPr lang="en-US" b="1" dirty="0"/>
              <a:t> by Designs Found Using a Memetic Algorithm!</a:t>
            </a:r>
          </a:p>
        </p:txBody>
      </p:sp>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Genetic Algorithm vs Memetic Algorithm on the Interferometry Mission</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Algorithm: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29</a:t>
            </a:fld>
            <a:endParaRPr lang="en-US" dirty="0"/>
          </a:p>
        </p:txBody>
      </p:sp>
      <p:sp>
        <p:nvSpPr>
          <p:cNvPr id="9" name="TextBox 8">
            <a:extLst>
              <a:ext uri="{FF2B5EF4-FFF2-40B4-BE49-F238E27FC236}">
                <a16:creationId xmlns:a16="http://schemas.microsoft.com/office/drawing/2014/main" id="{368DDAFD-58A9-374D-B0AD-471C6850D500}"/>
              </a:ext>
            </a:extLst>
          </p:cNvPr>
          <p:cNvSpPr txBox="1"/>
          <p:nvPr/>
        </p:nvSpPr>
        <p:spPr>
          <a:xfrm>
            <a:off x="4035948" y="-2181183"/>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7159F2E9-9322-0E4C-A9FF-6E1939848EAE}"/>
              </a:ext>
            </a:extLst>
          </p:cNvPr>
          <p:cNvSpPr txBox="1"/>
          <p:nvPr/>
        </p:nvSpPr>
        <p:spPr>
          <a:xfrm>
            <a:off x="474135" y="1426965"/>
            <a:ext cx="8239852" cy="1200329"/>
          </a:xfrm>
          <a:prstGeom prst="rect">
            <a:avLst/>
          </a:prstGeom>
          <a:noFill/>
        </p:spPr>
        <p:txBody>
          <a:bodyPr wrap="square" rtlCol="0">
            <a:spAutoFit/>
          </a:bodyPr>
          <a:lstStyle/>
          <a:p>
            <a:r>
              <a:rPr lang="en-US" dirty="0"/>
              <a:t>Experiment Setup:</a:t>
            </a:r>
          </a:p>
          <a:p>
            <a:pPr marL="285750" indent="-285750">
              <a:buFont typeface="Arial" panose="020B0604020202020204" pitchFamily="34" charset="0"/>
              <a:buChar char="•"/>
            </a:pPr>
            <a:r>
              <a:rPr lang="en-US" dirty="0"/>
              <a:t>Ran a genetic algorithm (NSGA-II) and a Memetic Algorithm 5 times with a solution length of 150, population size of 1000 and 100 generations using the new rules then the solutions were compared</a:t>
            </a:r>
          </a:p>
        </p:txBody>
      </p:sp>
    </p:spTree>
    <p:extLst>
      <p:ext uri="{BB962C8B-B14F-4D97-AF65-F5344CB8AC3E}">
        <p14:creationId xmlns:p14="http://schemas.microsoft.com/office/powerpoint/2010/main" val="310965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a:xfrm>
            <a:off x="457200" y="1412875"/>
            <a:ext cx="4803422" cy="4879975"/>
          </a:xfrm>
        </p:spPr>
        <p:txBody>
          <a:bodyPr/>
          <a:lstStyle/>
          <a:p>
            <a:r>
              <a:rPr lang="en-US" sz="2000" dirty="0"/>
              <a:t>Rising 3</a:t>
            </a:r>
            <a:r>
              <a:rPr lang="en-US" sz="2000" baseline="30000" dirty="0"/>
              <a:t>rd</a:t>
            </a:r>
            <a:r>
              <a:rPr lang="en-US" sz="2000" dirty="0"/>
              <a:t> year at Georgia Tech</a:t>
            </a:r>
          </a:p>
          <a:p>
            <a:pPr marL="285750" indent="-285750">
              <a:buFont typeface="Arial" panose="020B0604020202020204" pitchFamily="34" charset="0"/>
              <a:buChar char="•"/>
            </a:pPr>
            <a:r>
              <a:rPr lang="en-US" sz="1800" dirty="0"/>
              <a:t>Studying Computer Science and Math</a:t>
            </a:r>
          </a:p>
          <a:p>
            <a:pPr marL="457200" lvl="1" indent="0">
              <a:buNone/>
            </a:pPr>
            <a:endParaRPr lang="en-US" sz="1800" dirty="0"/>
          </a:p>
          <a:p>
            <a:pPr marL="457200" lvl="1" indent="0">
              <a:buNone/>
            </a:pPr>
            <a:endParaRPr lang="en-US" sz="1800" dirty="0"/>
          </a:p>
          <a:p>
            <a:r>
              <a:rPr lang="en-US" sz="2000" dirty="0"/>
              <a:t>Research Interests:</a:t>
            </a:r>
          </a:p>
          <a:p>
            <a:pPr marL="285750" indent="-285750">
              <a:buFont typeface="Arial" panose="020B0604020202020204" pitchFamily="34" charset="0"/>
              <a:buChar char="•"/>
            </a:pPr>
            <a:r>
              <a:rPr lang="en-US" sz="1800" dirty="0"/>
              <a:t>Decision Theory</a:t>
            </a:r>
          </a:p>
          <a:p>
            <a:pPr marL="285750" indent="-285750">
              <a:buFont typeface="Arial" panose="020B0604020202020204" pitchFamily="34" charset="0"/>
              <a:buChar char="•"/>
            </a:pPr>
            <a:r>
              <a:rPr lang="en-US" sz="1800" dirty="0"/>
              <a:t>Reinforcement Learning</a:t>
            </a:r>
          </a:p>
          <a:p>
            <a:pPr marL="285750" indent="-285750">
              <a:buFont typeface="Arial" panose="020B0604020202020204" pitchFamily="34" charset="0"/>
              <a:buChar char="•"/>
            </a:pPr>
            <a:r>
              <a:rPr lang="en-US" sz="1800" dirty="0"/>
              <a:t>Optimization</a:t>
            </a:r>
          </a:p>
          <a:p>
            <a:pPr marL="285750" indent="-285750">
              <a:buFont typeface="Arial" panose="020B0604020202020204" pitchFamily="34" charset="0"/>
              <a:buChar char="•"/>
            </a:pPr>
            <a:r>
              <a:rPr lang="en-US" sz="1800" dirty="0"/>
              <a:t>Approximation Algorithms</a:t>
            </a:r>
          </a:p>
          <a:p>
            <a:pPr marL="285750" indent="-285750">
              <a:buFont typeface="Arial" panose="020B0604020202020204" pitchFamily="34" charset="0"/>
              <a:buChar char="•"/>
            </a:pPr>
            <a:r>
              <a:rPr lang="en-US" sz="1800" dirty="0"/>
              <a:t>Meta-Learning</a:t>
            </a:r>
            <a:endParaRPr lang="en-US" sz="2400" dirty="0"/>
          </a:p>
          <a:p>
            <a:pPr lvl="1"/>
            <a:endParaRPr lang="en-US" sz="2400" dirty="0"/>
          </a:p>
          <a:p>
            <a:endParaRPr lang="en-US" dirty="0"/>
          </a:p>
        </p:txBody>
      </p:sp>
      <p:sp>
        <p:nvSpPr>
          <p:cNvPr id="3" name="Title 2"/>
          <p:cNvSpPr>
            <a:spLocks noGrp="1"/>
          </p:cNvSpPr>
          <p:nvPr>
            <p:ph type="ctrTitle"/>
          </p:nvPr>
        </p:nvSpPr>
        <p:spPr/>
        <p:txBody>
          <a:bodyPr/>
          <a:lstStyle/>
          <a:p>
            <a:r>
              <a:rPr lang="en-US" dirty="0"/>
              <a:t>About Me</a:t>
            </a:r>
          </a:p>
        </p:txBody>
      </p:sp>
      <p:sp>
        <p:nvSpPr>
          <p:cNvPr id="5" name="Date Placeholder 4"/>
          <p:cNvSpPr>
            <a:spLocks noGrp="1"/>
          </p:cNvSpPr>
          <p:nvPr>
            <p:ph type="dt" sz="half" idx="18"/>
          </p:nvPr>
        </p:nvSpPr>
        <p:spPr/>
        <p:txBody>
          <a:bodyPr/>
          <a:lstStyle/>
          <a:p>
            <a:endParaRPr lang="en-US" dirty="0"/>
          </a:p>
        </p:txBody>
      </p:sp>
      <p:sp>
        <p:nvSpPr>
          <p:cNvPr id="6" name="Footer Placeholder 5"/>
          <p:cNvSpPr>
            <a:spLocks noGrp="1"/>
          </p:cNvSpPr>
          <p:nvPr>
            <p:ph type="ftr" sz="quarter" idx="19"/>
          </p:nvPr>
        </p:nvSpPr>
        <p:spPr/>
        <p:txBody>
          <a:bodyPr/>
          <a:lstStyle/>
          <a:p>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a:t>
            </a:fld>
            <a:endParaRPr lang="en-US"/>
          </a:p>
        </p:txBody>
      </p:sp>
      <p:pic>
        <p:nvPicPr>
          <p:cNvPr id="8" name="Picture 7">
            <a:extLst>
              <a:ext uri="{FF2B5EF4-FFF2-40B4-BE49-F238E27FC236}">
                <a16:creationId xmlns:a16="http://schemas.microsoft.com/office/drawing/2014/main" id="{A96C105D-29E0-C843-9833-BA28540D158B}"/>
              </a:ext>
            </a:extLst>
          </p:cNvPr>
          <p:cNvPicPr>
            <a:picLocks noChangeAspect="1"/>
          </p:cNvPicPr>
          <p:nvPr/>
        </p:nvPicPr>
        <p:blipFill>
          <a:blip r:embed="rId2"/>
          <a:stretch>
            <a:fillRect/>
          </a:stretch>
        </p:blipFill>
        <p:spPr>
          <a:xfrm>
            <a:off x="5569656" y="890056"/>
            <a:ext cx="2202744" cy="2202744"/>
          </a:xfrm>
          <a:prstGeom prst="rect">
            <a:avLst/>
          </a:prstGeom>
        </p:spPr>
      </p:pic>
      <p:pic>
        <p:nvPicPr>
          <p:cNvPr id="1026" name="Picture 2" descr="Image result for graph theory">
            <a:extLst>
              <a:ext uri="{FF2B5EF4-FFF2-40B4-BE49-F238E27FC236}">
                <a16:creationId xmlns:a16="http://schemas.microsoft.com/office/drawing/2014/main" id="{DDBC6905-832A-AE4F-A90F-3F0A0185E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928" y="3292825"/>
            <a:ext cx="36322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293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01B7B90-4874-464C-A205-4E2BEE313053}"/>
              </a:ext>
            </a:extLst>
          </p:cNvPr>
          <p:cNvSpPr txBox="1"/>
          <p:nvPr/>
        </p:nvSpPr>
        <p:spPr>
          <a:xfrm>
            <a:off x="5209674" y="3737146"/>
            <a:ext cx="3708850" cy="1754326"/>
          </a:xfrm>
          <a:prstGeom prst="rect">
            <a:avLst/>
          </a:prstGeom>
          <a:noFill/>
          <a:ln>
            <a:solidFill>
              <a:schemeClr val="bg1"/>
            </a:solidFill>
          </a:ln>
        </p:spPr>
        <p:txBody>
          <a:bodyPr wrap="square" rtlCol="0">
            <a:spAutoFit/>
          </a:bodyPr>
          <a:lstStyle/>
          <a:p>
            <a:pPr algn="ctr"/>
            <a:r>
              <a:rPr lang="en-US" b="1" dirty="0"/>
              <a:t>Of the Designs Found Using Expert Crafted Rules and a Genetic Algorithm, </a:t>
            </a:r>
            <a:r>
              <a:rPr lang="en-US" b="1" dirty="0">
                <a:solidFill>
                  <a:srgbClr val="0432FF"/>
                </a:solidFill>
              </a:rPr>
              <a:t>79%</a:t>
            </a:r>
            <a:r>
              <a:rPr lang="en-US" b="1" dirty="0"/>
              <a:t> </a:t>
            </a:r>
            <a:r>
              <a:rPr lang="en-US" b="1" dirty="0">
                <a:solidFill>
                  <a:srgbClr val="0432FF"/>
                </a:solidFill>
              </a:rPr>
              <a:t>were Improved Upon</a:t>
            </a:r>
            <a:r>
              <a:rPr lang="en-US" b="1" dirty="0"/>
              <a:t> by Designs Found Using the New Rules and a Memetic Algorithm!</a:t>
            </a:r>
          </a:p>
        </p:txBody>
      </p:sp>
      <p:sp>
        <p:nvSpPr>
          <p:cNvPr id="2" name="Text Placeholder 1">
            <a:extLst>
              <a:ext uri="{FF2B5EF4-FFF2-40B4-BE49-F238E27FC236}">
                <a16:creationId xmlns:a16="http://schemas.microsoft.com/office/drawing/2014/main" id="{BCDEE931-9A31-CD4B-8D31-70A8CC3B8A5B}"/>
              </a:ext>
            </a:extLst>
          </p:cNvPr>
          <p:cNvSpPr>
            <a:spLocks noGrp="1"/>
          </p:cNvSpPr>
          <p:nvPr>
            <p:ph type="body" sz="quarter" idx="16"/>
          </p:nvPr>
        </p:nvSpPr>
        <p:spPr/>
        <p:txBody>
          <a:bodyPr/>
          <a:lstStyle/>
          <a:p>
            <a:r>
              <a:rPr lang="en-US" dirty="0"/>
              <a:t>Expert Crafted Rules + Genetic Algorithm </a:t>
            </a:r>
          </a:p>
          <a:p>
            <a:r>
              <a:rPr lang="en-US" dirty="0"/>
              <a:t>vs Autonomously Generated Rules + Memetic Algorithm</a:t>
            </a:r>
          </a:p>
        </p:txBody>
      </p:sp>
      <p:sp>
        <p:nvSpPr>
          <p:cNvPr id="3" name="Title 2">
            <a:extLst>
              <a:ext uri="{FF2B5EF4-FFF2-40B4-BE49-F238E27FC236}">
                <a16:creationId xmlns:a16="http://schemas.microsoft.com/office/drawing/2014/main" id="{BE881FBB-AC36-484B-996D-628E1A7A829C}"/>
              </a:ext>
            </a:extLst>
          </p:cNvPr>
          <p:cNvSpPr>
            <a:spLocks noGrp="1"/>
          </p:cNvSpPr>
          <p:nvPr>
            <p:ph type="ctrTitle"/>
          </p:nvPr>
        </p:nvSpPr>
        <p:spPr/>
        <p:txBody>
          <a:bodyPr/>
          <a:lstStyle/>
          <a:p>
            <a:r>
              <a:rPr lang="en-US" dirty="0"/>
              <a:t>New Algorithm: Results</a:t>
            </a:r>
          </a:p>
        </p:txBody>
      </p:sp>
      <p:sp>
        <p:nvSpPr>
          <p:cNvPr id="5" name="Date Placeholder 4">
            <a:extLst>
              <a:ext uri="{FF2B5EF4-FFF2-40B4-BE49-F238E27FC236}">
                <a16:creationId xmlns:a16="http://schemas.microsoft.com/office/drawing/2014/main" id="{0C021C3F-587D-3F4D-9E4A-7A47D66C366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7518555A-AD50-D248-B8E3-3465801D6385}"/>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4B332F61-0C19-B84C-9035-BCCFE0482237}"/>
              </a:ext>
            </a:extLst>
          </p:cNvPr>
          <p:cNvSpPr>
            <a:spLocks noGrp="1"/>
          </p:cNvSpPr>
          <p:nvPr>
            <p:ph type="sldNum" sz="quarter" idx="20"/>
          </p:nvPr>
        </p:nvSpPr>
        <p:spPr/>
        <p:txBody>
          <a:bodyPr/>
          <a:lstStyle/>
          <a:p>
            <a:fld id="{F1E51A9F-9D40-144B-9666-6B30B75E8C1B}" type="slidenum">
              <a:rPr lang="en-US" smtClean="0"/>
              <a:pPr/>
              <a:t>30</a:t>
            </a:fld>
            <a:endParaRPr lang="en-US" dirty="0"/>
          </a:p>
        </p:txBody>
      </p:sp>
      <p:sp>
        <p:nvSpPr>
          <p:cNvPr id="9" name="TextBox 8">
            <a:extLst>
              <a:ext uri="{FF2B5EF4-FFF2-40B4-BE49-F238E27FC236}">
                <a16:creationId xmlns:a16="http://schemas.microsoft.com/office/drawing/2014/main" id="{368DDAFD-58A9-374D-B0AD-471C6850D500}"/>
              </a:ext>
            </a:extLst>
          </p:cNvPr>
          <p:cNvSpPr txBox="1"/>
          <p:nvPr/>
        </p:nvSpPr>
        <p:spPr>
          <a:xfrm>
            <a:off x="4035948" y="-2181183"/>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D5E82DE2-BB85-5A4D-9993-D10949817E82}"/>
              </a:ext>
            </a:extLst>
          </p:cNvPr>
          <p:cNvSpPr txBox="1"/>
          <p:nvPr/>
        </p:nvSpPr>
        <p:spPr>
          <a:xfrm>
            <a:off x="474135" y="1890972"/>
            <a:ext cx="8239852" cy="1200329"/>
          </a:xfrm>
          <a:prstGeom prst="rect">
            <a:avLst/>
          </a:prstGeom>
          <a:noFill/>
        </p:spPr>
        <p:txBody>
          <a:bodyPr wrap="square" rtlCol="0">
            <a:spAutoFit/>
          </a:bodyPr>
          <a:lstStyle/>
          <a:p>
            <a:r>
              <a:rPr lang="en-US" dirty="0"/>
              <a:t>Experiment Setup:</a:t>
            </a:r>
          </a:p>
          <a:p>
            <a:pPr marL="285750" indent="-285750">
              <a:buFont typeface="Arial" panose="020B0604020202020204" pitchFamily="34" charset="0"/>
              <a:buChar char="•"/>
            </a:pPr>
            <a:r>
              <a:rPr lang="en-US" dirty="0"/>
              <a:t>Ran a genetic algorithm 5 times with a solution length of 150, population size of 1000 and 100 generations using the new rules</a:t>
            </a:r>
          </a:p>
          <a:p>
            <a:pPr marL="285750" indent="-285750">
              <a:buFont typeface="Arial" panose="020B0604020202020204" pitchFamily="34" charset="0"/>
              <a:buChar char="•"/>
            </a:pPr>
            <a:r>
              <a:rPr lang="en-US" dirty="0"/>
              <a:t>Same population size and generations used to find the expert rule solutions</a:t>
            </a:r>
          </a:p>
        </p:txBody>
      </p:sp>
      <p:pic>
        <p:nvPicPr>
          <p:cNvPr id="13" name="Picture 12">
            <a:extLst>
              <a:ext uri="{FF2B5EF4-FFF2-40B4-BE49-F238E27FC236}">
                <a16:creationId xmlns:a16="http://schemas.microsoft.com/office/drawing/2014/main" id="{3FB77810-8939-5247-AF79-074CFD251996}"/>
              </a:ext>
            </a:extLst>
          </p:cNvPr>
          <p:cNvPicPr>
            <a:picLocks noChangeAspect="1"/>
          </p:cNvPicPr>
          <p:nvPr/>
        </p:nvPicPr>
        <p:blipFill>
          <a:blip r:embed="rId3"/>
          <a:stretch>
            <a:fillRect/>
          </a:stretch>
        </p:blipFill>
        <p:spPr>
          <a:xfrm>
            <a:off x="499857" y="3197411"/>
            <a:ext cx="4543033" cy="3295464"/>
          </a:xfrm>
          <a:prstGeom prst="rect">
            <a:avLst/>
          </a:prstGeom>
          <a:ln w="19050">
            <a:solidFill>
              <a:schemeClr val="tx1"/>
            </a:solidFill>
          </a:ln>
        </p:spPr>
      </p:pic>
    </p:spTree>
    <p:extLst>
      <p:ext uri="{BB962C8B-B14F-4D97-AF65-F5344CB8AC3E}">
        <p14:creationId xmlns:p14="http://schemas.microsoft.com/office/powerpoint/2010/main" val="344595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A58D0-B006-344D-B5E5-E16A0E3875B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3169E78-FFC7-6E43-B4B6-8881B771321D}"/>
              </a:ext>
            </a:extLst>
          </p:cNvPr>
          <p:cNvSpPr>
            <a:spLocks noGrp="1"/>
          </p:cNvSpPr>
          <p:nvPr>
            <p:ph type="ctrTitle"/>
          </p:nvPr>
        </p:nvSpPr>
        <p:spPr/>
        <p:txBody>
          <a:bodyPr/>
          <a:lstStyle/>
          <a:p>
            <a:r>
              <a:rPr lang="en-US" dirty="0"/>
              <a:t>Conclusions</a:t>
            </a:r>
          </a:p>
        </p:txBody>
      </p:sp>
      <p:sp>
        <p:nvSpPr>
          <p:cNvPr id="4" name="Text Placeholder 3">
            <a:extLst>
              <a:ext uri="{FF2B5EF4-FFF2-40B4-BE49-F238E27FC236}">
                <a16:creationId xmlns:a16="http://schemas.microsoft.com/office/drawing/2014/main" id="{012E5B0F-6AF4-CD44-B873-F46E8B80AE2B}"/>
              </a:ext>
            </a:extLst>
          </p:cNvPr>
          <p:cNvSpPr>
            <a:spLocks noGrp="1"/>
          </p:cNvSpPr>
          <p:nvPr>
            <p:ph type="body" sz="quarter" idx="17"/>
          </p:nvPr>
        </p:nvSpPr>
        <p:spPr/>
        <p:txBody>
          <a:bodyPr/>
          <a:lstStyle/>
          <a:p>
            <a:pPr marL="457200" indent="-457200">
              <a:buFont typeface="+mj-lt"/>
              <a:buAutoNum type="arabicPeriod"/>
            </a:pPr>
            <a:r>
              <a:rPr lang="en-US" sz="1800" dirty="0"/>
              <a:t>Will starting the search from a small, feasible model decrease the time needed to find a solution?</a:t>
            </a:r>
          </a:p>
          <a:p>
            <a:pPr marL="857250" lvl="1" indent="-457200">
              <a:buFont typeface="+mj-lt"/>
              <a:buAutoNum type="arabicPeriod"/>
            </a:pPr>
            <a:r>
              <a:rPr lang="en-US" sz="1600" dirty="0"/>
              <a:t>Yes, was able to find a feasible solution to the Mars Cave Exploration Case Study in on average </a:t>
            </a:r>
            <a:r>
              <a:rPr lang="en-US" sz="1600" b="1" i="1" dirty="0">
                <a:solidFill>
                  <a:srgbClr val="0432FF"/>
                </a:solidFill>
              </a:rPr>
              <a:t>5,770 fewer iterations</a:t>
            </a:r>
            <a:r>
              <a:rPr lang="en-US" sz="1600" dirty="0"/>
              <a:t>!</a:t>
            </a:r>
          </a:p>
          <a:p>
            <a:pPr marL="857250" lvl="1" indent="-457200">
              <a:buFont typeface="+mj-lt"/>
              <a:buAutoNum type="arabicPeriod"/>
            </a:pPr>
            <a:r>
              <a:rPr lang="en-US" sz="1600" dirty="0"/>
              <a:t>Caveat: may be more sensitive to restarts </a:t>
            </a:r>
          </a:p>
          <a:p>
            <a:pPr marL="857250" lvl="1" indent="-457200">
              <a:buFont typeface="+mj-lt"/>
              <a:buAutoNum type="arabicPeriod"/>
            </a:pPr>
            <a:endParaRPr lang="en-US" sz="1600" dirty="0"/>
          </a:p>
          <a:p>
            <a:pPr marL="457200" indent="-457200">
              <a:buFont typeface="+mj-lt"/>
              <a:buAutoNum type="arabicPeriod"/>
            </a:pPr>
            <a:r>
              <a:rPr lang="en-US" sz="1800" dirty="0"/>
              <a:t>Can autonomously generated rules outperform those created by domain experts?</a:t>
            </a:r>
          </a:p>
          <a:p>
            <a:pPr marL="857250" lvl="1" indent="-457200">
              <a:buFont typeface="+mj-lt"/>
              <a:buAutoNum type="arabicPeriod"/>
            </a:pPr>
            <a:r>
              <a:rPr lang="en-US" sz="1600" dirty="0"/>
              <a:t>Yes, with all else equal, </a:t>
            </a:r>
            <a:r>
              <a:rPr lang="en-US" sz="1600" b="1" i="1" dirty="0">
                <a:solidFill>
                  <a:srgbClr val="0432FF"/>
                </a:solidFill>
              </a:rPr>
              <a:t>63%</a:t>
            </a:r>
            <a:r>
              <a:rPr lang="en-US" sz="1600" dirty="0"/>
              <a:t> of the solutions found by expert crafted rules were Pareto dominated!</a:t>
            </a:r>
          </a:p>
          <a:p>
            <a:pPr marL="400050" lvl="1" indent="0">
              <a:buNone/>
            </a:pPr>
            <a:endParaRPr lang="en-US" sz="2000" dirty="0"/>
          </a:p>
          <a:p>
            <a:pPr marL="457200" indent="-457200">
              <a:buFont typeface="+mj-lt"/>
              <a:buAutoNum type="arabicPeriod"/>
            </a:pPr>
            <a:r>
              <a:rPr lang="en-US" sz="1800" dirty="0"/>
              <a:t>Can other algorithms search the model-space better than a genetic algorithm?</a:t>
            </a:r>
          </a:p>
          <a:p>
            <a:pPr marL="857250" lvl="1" indent="-457200">
              <a:buFont typeface="+mj-lt"/>
              <a:buAutoNum type="arabicPeriod"/>
            </a:pPr>
            <a:r>
              <a:rPr lang="en-US" sz="1600" dirty="0"/>
              <a:t>Yes, using a memetic algorithm </a:t>
            </a:r>
            <a:r>
              <a:rPr lang="en-US" sz="1600" b="1" i="1" dirty="0">
                <a:solidFill>
                  <a:srgbClr val="0432FF"/>
                </a:solidFill>
              </a:rPr>
              <a:t>79%</a:t>
            </a:r>
            <a:r>
              <a:rPr lang="en-US" sz="1600" dirty="0"/>
              <a:t> of the solutions found using a genetic algorithm and hand crafted rules were Pareto dominated and </a:t>
            </a:r>
            <a:r>
              <a:rPr lang="en-US" sz="1600" b="1" i="1" dirty="0">
                <a:solidFill>
                  <a:srgbClr val="0432FF"/>
                </a:solidFill>
              </a:rPr>
              <a:t>83% </a:t>
            </a:r>
            <a:r>
              <a:rPr lang="en-US" sz="1600" dirty="0"/>
              <a:t>of the solutions found using a genetic algorithm and the new rules</a:t>
            </a:r>
            <a:r>
              <a:rPr lang="en-US" sz="1600" b="1" i="1" dirty="0"/>
              <a:t>. </a:t>
            </a:r>
            <a:r>
              <a:rPr lang="en-US" sz="1600" dirty="0"/>
              <a:t>On average increased the number of feasible solutions evaluated on the Mars Cave Exploration Mission all else equal by over </a:t>
            </a:r>
            <a:r>
              <a:rPr lang="en-US" sz="1600" b="1" i="1" dirty="0">
                <a:solidFill>
                  <a:srgbClr val="0432FF"/>
                </a:solidFill>
              </a:rPr>
              <a:t>1000%</a:t>
            </a:r>
            <a:r>
              <a:rPr lang="en-US" sz="1600" dirty="0"/>
              <a:t>!</a:t>
            </a:r>
            <a:endParaRPr lang="en-US" sz="1600" b="1" i="1" dirty="0"/>
          </a:p>
        </p:txBody>
      </p:sp>
      <p:sp>
        <p:nvSpPr>
          <p:cNvPr id="5" name="Date Placeholder 4">
            <a:extLst>
              <a:ext uri="{FF2B5EF4-FFF2-40B4-BE49-F238E27FC236}">
                <a16:creationId xmlns:a16="http://schemas.microsoft.com/office/drawing/2014/main" id="{F1D27C0F-0A30-A24F-B761-0E23EBBDC98E}"/>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2DDDF9EF-4F6B-7843-A9CE-38D120C5CE8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B82EF469-6163-9944-8CC0-5A41A7825B5A}"/>
              </a:ext>
            </a:extLst>
          </p:cNvPr>
          <p:cNvSpPr>
            <a:spLocks noGrp="1"/>
          </p:cNvSpPr>
          <p:nvPr>
            <p:ph type="sldNum" sz="quarter" idx="20"/>
          </p:nvPr>
        </p:nvSpPr>
        <p:spPr/>
        <p:txBody>
          <a:bodyPr/>
          <a:lstStyle/>
          <a:p>
            <a:fld id="{F1E51A9F-9D40-144B-9666-6B30B75E8C1B}" type="slidenum">
              <a:rPr lang="en-US" smtClean="0"/>
              <a:pPr/>
              <a:t>31</a:t>
            </a:fld>
            <a:endParaRPr lang="en-US"/>
          </a:p>
        </p:txBody>
      </p:sp>
    </p:spTree>
    <p:extLst>
      <p:ext uri="{BB962C8B-B14F-4D97-AF65-F5344CB8AC3E}">
        <p14:creationId xmlns:p14="http://schemas.microsoft.com/office/powerpoint/2010/main" val="107966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80F58B-F0DC-E449-90CD-BE7B99CA84C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C81AA3C-21E2-FA41-AE9C-5F21104587F0}"/>
              </a:ext>
            </a:extLst>
          </p:cNvPr>
          <p:cNvSpPr>
            <a:spLocks noGrp="1"/>
          </p:cNvSpPr>
          <p:nvPr>
            <p:ph type="ctrTitle"/>
          </p:nvPr>
        </p:nvSpPr>
        <p:spPr/>
        <p:txBody>
          <a:bodyPr/>
          <a:lstStyle/>
          <a:p>
            <a:r>
              <a:rPr lang="en-US" dirty="0"/>
              <a:t>Future Work and Limitations</a:t>
            </a:r>
          </a:p>
        </p:txBody>
      </p:sp>
      <p:sp>
        <p:nvSpPr>
          <p:cNvPr id="4" name="Text Placeholder 3">
            <a:extLst>
              <a:ext uri="{FF2B5EF4-FFF2-40B4-BE49-F238E27FC236}">
                <a16:creationId xmlns:a16="http://schemas.microsoft.com/office/drawing/2014/main" id="{BC5A3B32-6D1F-F64C-84FE-A75EFF400A6A}"/>
              </a:ext>
            </a:extLst>
          </p:cNvPr>
          <p:cNvSpPr>
            <a:spLocks noGrp="1"/>
          </p:cNvSpPr>
          <p:nvPr>
            <p:ph type="body" sz="quarter" idx="17"/>
          </p:nvPr>
        </p:nvSpPr>
        <p:spPr/>
        <p:txBody>
          <a:bodyPr/>
          <a:lstStyle/>
          <a:p>
            <a:pPr marL="0" indent="0">
              <a:buNone/>
            </a:pPr>
            <a:r>
              <a:rPr lang="en-US" sz="2000" dirty="0"/>
              <a:t>Limitations</a:t>
            </a:r>
          </a:p>
          <a:p>
            <a:r>
              <a:rPr lang="en-US" sz="1800" dirty="0"/>
              <a:t>It has been shown that autonomously generating a starting location and exploration rules can outperform those those created by a user. </a:t>
            </a:r>
            <a:r>
              <a:rPr lang="en-US" sz="1800" b="1" dirty="0"/>
              <a:t>However</a:t>
            </a:r>
            <a:r>
              <a:rPr lang="en-US" sz="1800" dirty="0"/>
              <a:t>, the results from the solver are only as good as the model that is input. </a:t>
            </a:r>
          </a:p>
          <a:p>
            <a:endParaRPr lang="en-US" sz="2000" dirty="0"/>
          </a:p>
          <a:p>
            <a:pPr marL="0" indent="0">
              <a:buNone/>
            </a:pPr>
            <a:r>
              <a:rPr lang="en-US" sz="2000" dirty="0"/>
              <a:t>Future Work</a:t>
            </a:r>
          </a:p>
          <a:p>
            <a:r>
              <a:rPr lang="en-US" sz="1800" dirty="0"/>
              <a:t>Check if a user input design problem can have a feasible solution</a:t>
            </a:r>
          </a:p>
          <a:p>
            <a:pPr lvl="1"/>
            <a:r>
              <a:rPr lang="en-US" sz="1600" dirty="0"/>
              <a:t>Thought: convert the model representation to a </a:t>
            </a:r>
            <a:r>
              <a:rPr lang="en-US" sz="1600" dirty="0" err="1"/>
              <a:t>boolean</a:t>
            </a:r>
            <a:r>
              <a:rPr lang="en-US" sz="1600" dirty="0"/>
              <a:t> formula and use a satisfiability solver, such as Z3 (see: </a:t>
            </a:r>
            <a:r>
              <a:rPr lang="en-US" sz="1600" dirty="0">
                <a:hlinkClick r:id="rId2"/>
              </a:rPr>
              <a:t>Sandeep Neema et al.</a:t>
            </a:r>
            <a:r>
              <a:rPr lang="en-US" sz="1600" dirty="0"/>
              <a:t>)</a:t>
            </a:r>
            <a:endParaRPr lang="en-US" sz="1800" dirty="0"/>
          </a:p>
          <a:p>
            <a:r>
              <a:rPr lang="en-US" sz="1800" dirty="0"/>
              <a:t>Currently, exploration rules are chosen from the set of rules uniformly. Choosing rules according to other probability solutions should be explored</a:t>
            </a:r>
          </a:p>
          <a:p>
            <a:pPr lvl="1"/>
            <a:r>
              <a:rPr lang="en-US" sz="1600" dirty="0"/>
              <a:t>Thought: choose exploration rules according to a probability based on the height of the model element being added in the composition hierarchy</a:t>
            </a:r>
          </a:p>
          <a:p>
            <a:pPr marL="0" indent="0">
              <a:buNone/>
            </a:pPr>
            <a:endParaRPr lang="en-US" sz="2000" dirty="0"/>
          </a:p>
        </p:txBody>
      </p:sp>
      <p:sp>
        <p:nvSpPr>
          <p:cNvPr id="5" name="Date Placeholder 4">
            <a:extLst>
              <a:ext uri="{FF2B5EF4-FFF2-40B4-BE49-F238E27FC236}">
                <a16:creationId xmlns:a16="http://schemas.microsoft.com/office/drawing/2014/main" id="{0FB5B22C-7E9E-AE48-82CB-574816ECECBF}"/>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541FCEEA-5688-B34B-B674-997236B507D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D0895745-F0A7-D240-A06B-741EA4954626}"/>
              </a:ext>
            </a:extLst>
          </p:cNvPr>
          <p:cNvSpPr>
            <a:spLocks noGrp="1"/>
          </p:cNvSpPr>
          <p:nvPr>
            <p:ph type="sldNum" sz="quarter" idx="20"/>
          </p:nvPr>
        </p:nvSpPr>
        <p:spPr/>
        <p:txBody>
          <a:bodyPr/>
          <a:lstStyle/>
          <a:p>
            <a:fld id="{F1E51A9F-9D40-144B-9666-6B30B75E8C1B}" type="slidenum">
              <a:rPr lang="en-US" smtClean="0"/>
              <a:pPr/>
              <a:t>32</a:t>
            </a:fld>
            <a:endParaRPr lang="en-US"/>
          </a:p>
        </p:txBody>
      </p:sp>
    </p:spTree>
    <p:extLst>
      <p:ext uri="{BB962C8B-B14F-4D97-AF65-F5344CB8AC3E}">
        <p14:creationId xmlns:p14="http://schemas.microsoft.com/office/powerpoint/2010/main" val="1766800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3FAFD7-F5D1-F34E-AC9E-0E896F4391D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F86D00F-93D2-F543-992D-B49270911E43}"/>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1D61A3AF-9913-1E43-B0B0-B6DF2BB84475}"/>
              </a:ext>
            </a:extLst>
          </p:cNvPr>
          <p:cNvSpPr>
            <a:spLocks noGrp="1"/>
          </p:cNvSpPr>
          <p:nvPr>
            <p:ph type="body" sz="quarter" idx="17"/>
          </p:nvPr>
        </p:nvSpPr>
        <p:spPr/>
        <p:txBody>
          <a:bodyPr anchor="t"/>
          <a:lstStyle/>
          <a:p>
            <a:pPr marL="0" indent="0" algn="ctr">
              <a:buNone/>
            </a:pPr>
            <a:r>
              <a:rPr lang="en-US" sz="2000" dirty="0"/>
              <a:t>Special thanks to Dr. Sebastian </a:t>
            </a:r>
            <a:r>
              <a:rPr lang="en-US" sz="2000" dirty="0" err="1"/>
              <a:t>Herzig</a:t>
            </a:r>
            <a:r>
              <a:rPr lang="en-US" sz="2000" dirty="0"/>
              <a:t> for his help and guidance this summer and JPL’s Education Office for hosting me! I have had an amazing summer!</a:t>
            </a:r>
          </a:p>
        </p:txBody>
      </p:sp>
      <p:sp>
        <p:nvSpPr>
          <p:cNvPr id="5" name="Date Placeholder 4">
            <a:extLst>
              <a:ext uri="{FF2B5EF4-FFF2-40B4-BE49-F238E27FC236}">
                <a16:creationId xmlns:a16="http://schemas.microsoft.com/office/drawing/2014/main" id="{5230D50A-E92F-7B46-82B9-F0DCD1FD1003}"/>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E7FA29E6-1043-CD46-BB42-36F2D6685131}"/>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C94AC5A1-4FFB-7943-92E0-25F597340800}"/>
              </a:ext>
            </a:extLst>
          </p:cNvPr>
          <p:cNvSpPr>
            <a:spLocks noGrp="1"/>
          </p:cNvSpPr>
          <p:nvPr>
            <p:ph type="sldNum" sz="quarter" idx="20"/>
          </p:nvPr>
        </p:nvSpPr>
        <p:spPr/>
        <p:txBody>
          <a:bodyPr/>
          <a:lstStyle/>
          <a:p>
            <a:fld id="{F1E51A9F-9D40-144B-9666-6B30B75E8C1B}" type="slidenum">
              <a:rPr lang="en-US" smtClean="0"/>
              <a:pPr/>
              <a:t>33</a:t>
            </a:fld>
            <a:endParaRPr lang="en-US"/>
          </a:p>
        </p:txBody>
      </p:sp>
      <p:pic>
        <p:nvPicPr>
          <p:cNvPr id="11" name="Picture 10">
            <a:extLst>
              <a:ext uri="{FF2B5EF4-FFF2-40B4-BE49-F238E27FC236}">
                <a16:creationId xmlns:a16="http://schemas.microsoft.com/office/drawing/2014/main" id="{8F0EA64A-3EB7-6348-B1BA-A171A0D4447E}"/>
              </a:ext>
            </a:extLst>
          </p:cNvPr>
          <p:cNvPicPr>
            <a:picLocks noChangeAspect="1"/>
          </p:cNvPicPr>
          <p:nvPr/>
        </p:nvPicPr>
        <p:blipFill>
          <a:blip r:embed="rId2"/>
          <a:stretch>
            <a:fillRect/>
          </a:stretch>
        </p:blipFill>
        <p:spPr>
          <a:xfrm>
            <a:off x="267205" y="2423805"/>
            <a:ext cx="2901784" cy="3869045"/>
          </a:xfrm>
          <a:prstGeom prst="rect">
            <a:avLst/>
          </a:prstGeom>
        </p:spPr>
      </p:pic>
      <p:pic>
        <p:nvPicPr>
          <p:cNvPr id="13" name="Picture 12">
            <a:extLst>
              <a:ext uri="{FF2B5EF4-FFF2-40B4-BE49-F238E27FC236}">
                <a16:creationId xmlns:a16="http://schemas.microsoft.com/office/drawing/2014/main" id="{7B661486-D3B6-E542-9B57-DB7038B4AC1C}"/>
              </a:ext>
            </a:extLst>
          </p:cNvPr>
          <p:cNvPicPr>
            <a:picLocks noChangeAspect="1"/>
          </p:cNvPicPr>
          <p:nvPr/>
        </p:nvPicPr>
        <p:blipFill>
          <a:blip r:embed="rId3"/>
          <a:stretch>
            <a:fillRect/>
          </a:stretch>
        </p:blipFill>
        <p:spPr>
          <a:xfrm>
            <a:off x="3443447" y="2423805"/>
            <a:ext cx="2309336" cy="3869046"/>
          </a:xfrm>
          <a:prstGeom prst="rect">
            <a:avLst/>
          </a:prstGeom>
        </p:spPr>
      </p:pic>
      <p:pic>
        <p:nvPicPr>
          <p:cNvPr id="16" name="Picture 15">
            <a:extLst>
              <a:ext uri="{FF2B5EF4-FFF2-40B4-BE49-F238E27FC236}">
                <a16:creationId xmlns:a16="http://schemas.microsoft.com/office/drawing/2014/main" id="{26AD3D55-8069-8046-8E2C-149ED1103723}"/>
              </a:ext>
            </a:extLst>
          </p:cNvPr>
          <p:cNvPicPr>
            <a:picLocks noChangeAspect="1"/>
          </p:cNvPicPr>
          <p:nvPr/>
        </p:nvPicPr>
        <p:blipFill>
          <a:blip r:embed="rId4"/>
          <a:stretch>
            <a:fillRect/>
          </a:stretch>
        </p:blipFill>
        <p:spPr>
          <a:xfrm>
            <a:off x="6026304" y="2423806"/>
            <a:ext cx="2869541" cy="3869044"/>
          </a:xfrm>
          <a:prstGeom prst="rect">
            <a:avLst/>
          </a:prstGeom>
        </p:spPr>
      </p:pic>
    </p:spTree>
    <p:extLst>
      <p:ext uri="{BB962C8B-B14F-4D97-AF65-F5344CB8AC3E}">
        <p14:creationId xmlns:p14="http://schemas.microsoft.com/office/powerpoint/2010/main" val="2792324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BBA53-52A4-3B4F-966D-EF68BD2CF79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0C2AF265-E01A-DE4D-A3BE-3CE229454F79}"/>
              </a:ext>
            </a:extLst>
          </p:cNvPr>
          <p:cNvSpPr>
            <a:spLocks noGrp="1"/>
          </p:cNvSpPr>
          <p:nvPr>
            <p:ph type="ctrTitle"/>
          </p:nvPr>
        </p:nvSpPr>
        <p:spPr/>
        <p:txBody>
          <a:bodyPr/>
          <a:lstStyle/>
          <a:p>
            <a:r>
              <a:rPr lang="en-US" dirty="0"/>
              <a:t>Acknowledgments</a:t>
            </a:r>
          </a:p>
        </p:txBody>
      </p:sp>
      <p:sp>
        <p:nvSpPr>
          <p:cNvPr id="4" name="Text Placeholder 3">
            <a:extLst>
              <a:ext uri="{FF2B5EF4-FFF2-40B4-BE49-F238E27FC236}">
                <a16:creationId xmlns:a16="http://schemas.microsoft.com/office/drawing/2014/main" id="{3609EB0B-D706-C948-BB14-5643C427BB24}"/>
              </a:ext>
            </a:extLst>
          </p:cNvPr>
          <p:cNvSpPr>
            <a:spLocks noGrp="1"/>
          </p:cNvSpPr>
          <p:nvPr>
            <p:ph type="body" sz="quarter" idx="17"/>
          </p:nvPr>
        </p:nvSpPr>
        <p:spPr/>
        <p:txBody>
          <a:bodyPr anchor="ctr"/>
          <a:lstStyle/>
          <a:p>
            <a:pPr marL="0" indent="0">
              <a:buNone/>
            </a:pPr>
            <a:r>
              <a:rPr lang="en-US" sz="1600" dirty="0"/>
              <a:t>This research was carried out in part at the Jet Propulsion Laboratory, California Institute of Technology, under a contract with the National Aeronautics and Space Administration.</a:t>
            </a:r>
            <a:endParaRPr lang="en-US" sz="1800" dirty="0"/>
          </a:p>
        </p:txBody>
      </p:sp>
      <p:sp>
        <p:nvSpPr>
          <p:cNvPr id="5" name="Date Placeholder 4">
            <a:extLst>
              <a:ext uri="{FF2B5EF4-FFF2-40B4-BE49-F238E27FC236}">
                <a16:creationId xmlns:a16="http://schemas.microsoft.com/office/drawing/2014/main" id="{E02EAE5B-556F-0345-BF0E-733637CEE99B}"/>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4E3E4C74-A50E-1941-9ABE-DAE01600ABD8}"/>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E5325F4B-C31B-AE40-BF0C-E3858B135DAE}"/>
              </a:ext>
            </a:extLst>
          </p:cNvPr>
          <p:cNvSpPr>
            <a:spLocks noGrp="1"/>
          </p:cNvSpPr>
          <p:nvPr>
            <p:ph type="sldNum" sz="quarter" idx="20"/>
          </p:nvPr>
        </p:nvSpPr>
        <p:spPr/>
        <p:txBody>
          <a:bodyPr/>
          <a:lstStyle/>
          <a:p>
            <a:fld id="{F1E51A9F-9D40-144B-9666-6B30B75E8C1B}" type="slidenum">
              <a:rPr lang="en-US" smtClean="0"/>
              <a:pPr/>
              <a:t>34</a:t>
            </a:fld>
            <a:endParaRPr lang="en-US"/>
          </a:p>
        </p:txBody>
      </p:sp>
    </p:spTree>
    <p:extLst>
      <p:ext uri="{BB962C8B-B14F-4D97-AF65-F5344CB8AC3E}">
        <p14:creationId xmlns:p14="http://schemas.microsoft.com/office/powerpoint/2010/main" val="1387703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57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06E871-7925-A647-81A5-8684B9DDC1D4}"/>
              </a:ext>
            </a:extLst>
          </p:cNvPr>
          <p:cNvSpPr>
            <a:spLocks noGrp="1"/>
          </p:cNvSpPr>
          <p:nvPr>
            <p:ph type="body" sz="quarter" idx="3"/>
          </p:nvPr>
        </p:nvSpPr>
        <p:spPr/>
        <p:txBody>
          <a:bodyPr/>
          <a:lstStyle/>
          <a:p>
            <a:r>
              <a:rPr lang="en-US" dirty="0"/>
              <a:t>Backup Slides</a:t>
            </a:r>
          </a:p>
        </p:txBody>
      </p:sp>
      <p:sp>
        <p:nvSpPr>
          <p:cNvPr id="3" name="Text Placeholder 2">
            <a:extLst>
              <a:ext uri="{FF2B5EF4-FFF2-40B4-BE49-F238E27FC236}">
                <a16:creationId xmlns:a16="http://schemas.microsoft.com/office/drawing/2014/main" id="{D5A83081-235B-3C45-992C-BE9CE2C08CDA}"/>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632828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Multi-Spacecraft Mission Design: The Case for Computational Methods</a:t>
            </a:r>
          </a:p>
        </p:txBody>
      </p:sp>
      <p:sp>
        <p:nvSpPr>
          <p:cNvPr id="3" name="Title 2"/>
          <p:cNvSpPr>
            <a:spLocks noGrp="1"/>
          </p:cNvSpPr>
          <p:nvPr>
            <p:ph type="ctrTitle"/>
          </p:nvPr>
        </p:nvSpPr>
        <p:spPr/>
        <p:txBody>
          <a:bodyPr/>
          <a:lstStyle/>
          <a:p>
            <a:r>
              <a:rPr lang="en-US" dirty="0"/>
              <a:t>Motivation</a:t>
            </a:r>
          </a:p>
        </p:txBody>
      </p:sp>
      <p:sp>
        <p:nvSpPr>
          <p:cNvPr id="15" name="Date Placeholder 4">
            <a:extLst>
              <a:ext uri="{FF2B5EF4-FFF2-40B4-BE49-F238E27FC236}">
                <a16:creationId xmlns:a16="http://schemas.microsoft.com/office/drawing/2014/main" id="{06FB6FB2-E4BE-E747-8842-73FD48F3A0E0}"/>
              </a:ext>
            </a:extLst>
          </p:cNvPr>
          <p:cNvSpPr>
            <a:spLocks noGrp="1"/>
          </p:cNvSpPr>
          <p:nvPr>
            <p:ph type="dt" sz="half" idx="18"/>
          </p:nvPr>
        </p:nvSpPr>
        <p:spPr>
          <a:xfrm>
            <a:off x="457199" y="6515946"/>
            <a:ext cx="1551709" cy="216714"/>
          </a:xfrm>
        </p:spPr>
        <p:txBody>
          <a:bodyPr/>
          <a:lstStyle/>
          <a:p>
            <a:endParaRPr lang="en-US" sz="900" dirty="0">
              <a:solidFill>
                <a:schemeClr val="tx1">
                  <a:tint val="75000"/>
                </a:schemeClr>
              </a:solidFill>
            </a:endParaRPr>
          </a:p>
        </p:txBody>
      </p:sp>
      <p:sp>
        <p:nvSpPr>
          <p:cNvPr id="16" name="Footer Placeholder 5">
            <a:extLst>
              <a:ext uri="{FF2B5EF4-FFF2-40B4-BE49-F238E27FC236}">
                <a16:creationId xmlns:a16="http://schemas.microsoft.com/office/drawing/2014/main" id="{5BD54B30-1A89-ED43-A150-581AD0C5F6F1}"/>
              </a:ext>
            </a:extLst>
          </p:cNvPr>
          <p:cNvSpPr>
            <a:spLocks noGrp="1"/>
          </p:cNvSpPr>
          <p:nvPr>
            <p:ph type="ftr" sz="quarter" idx="19"/>
          </p:nvPr>
        </p:nvSpPr>
        <p:spPr>
          <a:xfrm>
            <a:off x="2132482" y="6515946"/>
            <a:ext cx="4879036" cy="216714"/>
          </a:xfrm>
        </p:spPr>
        <p:txBody>
          <a:bodyPr/>
          <a:lstStyle/>
          <a:p>
            <a:pPr algn="ctr"/>
            <a:endParaRPr lang="en-US" sz="900" dirty="0">
              <a:solidFill>
                <a:schemeClr val="tx1">
                  <a:tint val="75000"/>
                </a:schemeClr>
              </a:solidFill>
            </a:endParaRPr>
          </a:p>
        </p:txBody>
      </p:sp>
      <p:sp>
        <p:nvSpPr>
          <p:cNvPr id="8" name="Process 7">
            <a:extLst>
              <a:ext uri="{FF2B5EF4-FFF2-40B4-BE49-F238E27FC236}">
                <a16:creationId xmlns:a16="http://schemas.microsoft.com/office/drawing/2014/main" id="{7178E9C2-C565-4646-916C-B221A48A10D4}"/>
              </a:ext>
            </a:extLst>
          </p:cNvPr>
          <p:cNvSpPr/>
          <p:nvPr/>
        </p:nvSpPr>
        <p:spPr>
          <a:xfrm>
            <a:off x="454025" y="2781536"/>
            <a:ext cx="2418451" cy="575601"/>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Antennas: 6</a:t>
            </a:r>
          </a:p>
        </p:txBody>
      </p:sp>
      <p:sp>
        <p:nvSpPr>
          <p:cNvPr id="9" name="Process 8">
            <a:extLst>
              <a:ext uri="{FF2B5EF4-FFF2-40B4-BE49-F238E27FC236}">
                <a16:creationId xmlns:a16="http://schemas.microsoft.com/office/drawing/2014/main" id="{1A417D81-F001-0C49-B20B-7627B92A9D6F}"/>
              </a:ext>
            </a:extLst>
          </p:cNvPr>
          <p:cNvSpPr/>
          <p:nvPr/>
        </p:nvSpPr>
        <p:spPr>
          <a:xfrm>
            <a:off x="454026" y="1418721"/>
            <a:ext cx="2418451" cy="573468"/>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Solar Panels: 6</a:t>
            </a:r>
          </a:p>
        </p:txBody>
      </p:sp>
      <p:sp>
        <p:nvSpPr>
          <p:cNvPr id="10" name="Process 9">
            <a:extLst>
              <a:ext uri="{FF2B5EF4-FFF2-40B4-BE49-F238E27FC236}">
                <a16:creationId xmlns:a16="http://schemas.microsoft.com/office/drawing/2014/main" id="{440F6723-9A97-3A44-B6A9-7F979FF6873B}"/>
              </a:ext>
            </a:extLst>
          </p:cNvPr>
          <p:cNvSpPr/>
          <p:nvPr/>
        </p:nvSpPr>
        <p:spPr>
          <a:xfrm>
            <a:off x="460274" y="3464544"/>
            <a:ext cx="2412202" cy="555431"/>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CPUs: 2</a:t>
            </a:r>
          </a:p>
        </p:txBody>
      </p:sp>
      <p:sp>
        <p:nvSpPr>
          <p:cNvPr id="11" name="Process 10">
            <a:extLst>
              <a:ext uri="{FF2B5EF4-FFF2-40B4-BE49-F238E27FC236}">
                <a16:creationId xmlns:a16="http://schemas.microsoft.com/office/drawing/2014/main" id="{66ECE045-BF22-DB46-A56D-EAC349B61F1E}"/>
              </a:ext>
            </a:extLst>
          </p:cNvPr>
          <p:cNvSpPr/>
          <p:nvPr/>
        </p:nvSpPr>
        <p:spPr>
          <a:xfrm>
            <a:off x="454026" y="2100662"/>
            <a:ext cx="2418451" cy="573468"/>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Cameras: 3</a:t>
            </a:r>
          </a:p>
        </p:txBody>
      </p:sp>
      <p:sp>
        <p:nvSpPr>
          <p:cNvPr id="12" name="Process 11">
            <a:extLst>
              <a:ext uri="{FF2B5EF4-FFF2-40B4-BE49-F238E27FC236}">
                <a16:creationId xmlns:a16="http://schemas.microsoft.com/office/drawing/2014/main" id="{A34F8DDF-E973-2944-87C1-F1D375F968D6}"/>
              </a:ext>
            </a:extLst>
          </p:cNvPr>
          <p:cNvSpPr/>
          <p:nvPr/>
        </p:nvSpPr>
        <p:spPr>
          <a:xfrm>
            <a:off x="454020" y="4121081"/>
            <a:ext cx="2418455" cy="548494"/>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Buses: 7</a:t>
            </a:r>
          </a:p>
        </p:txBody>
      </p:sp>
      <p:sp>
        <p:nvSpPr>
          <p:cNvPr id="13" name="Process 12">
            <a:extLst>
              <a:ext uri="{FF2B5EF4-FFF2-40B4-BE49-F238E27FC236}">
                <a16:creationId xmlns:a16="http://schemas.microsoft.com/office/drawing/2014/main" id="{33745B87-A846-7C43-96A4-54A6D005C9D0}"/>
              </a:ext>
            </a:extLst>
          </p:cNvPr>
          <p:cNvSpPr/>
          <p:nvPr/>
        </p:nvSpPr>
        <p:spPr>
          <a:xfrm>
            <a:off x="454018" y="6085728"/>
            <a:ext cx="2418455" cy="537876"/>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Propulsion: 3</a:t>
            </a:r>
          </a:p>
        </p:txBody>
      </p:sp>
      <p:sp>
        <p:nvSpPr>
          <p:cNvPr id="14" name="Process 13">
            <a:extLst>
              <a:ext uri="{FF2B5EF4-FFF2-40B4-BE49-F238E27FC236}">
                <a16:creationId xmlns:a16="http://schemas.microsoft.com/office/drawing/2014/main" id="{D4010B04-7A01-6745-96B2-DCB7BA71380A}"/>
              </a:ext>
            </a:extLst>
          </p:cNvPr>
          <p:cNvSpPr/>
          <p:nvPr/>
        </p:nvSpPr>
        <p:spPr>
          <a:xfrm>
            <a:off x="454019" y="5430783"/>
            <a:ext cx="2418455" cy="556498"/>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Attitude Actuators: 10</a:t>
            </a:r>
          </a:p>
        </p:txBody>
      </p:sp>
      <p:sp>
        <p:nvSpPr>
          <p:cNvPr id="17" name="Process 16">
            <a:extLst>
              <a:ext uri="{FF2B5EF4-FFF2-40B4-BE49-F238E27FC236}">
                <a16:creationId xmlns:a16="http://schemas.microsoft.com/office/drawing/2014/main" id="{AED444FF-C70B-F745-B573-9D46A40185C6}"/>
              </a:ext>
            </a:extLst>
          </p:cNvPr>
          <p:cNvSpPr/>
          <p:nvPr/>
        </p:nvSpPr>
        <p:spPr>
          <a:xfrm>
            <a:off x="454023" y="4771930"/>
            <a:ext cx="2418452" cy="556498"/>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Launch Adapters: 7</a:t>
            </a:r>
          </a:p>
        </p:txBody>
      </p:sp>
      <p:sp>
        <p:nvSpPr>
          <p:cNvPr id="18" name="Process 17">
            <a:extLst>
              <a:ext uri="{FF2B5EF4-FFF2-40B4-BE49-F238E27FC236}">
                <a16:creationId xmlns:a16="http://schemas.microsoft.com/office/drawing/2014/main" id="{829249F5-25F5-974B-8F94-C33DE38E1502}"/>
              </a:ext>
            </a:extLst>
          </p:cNvPr>
          <p:cNvSpPr/>
          <p:nvPr/>
        </p:nvSpPr>
        <p:spPr>
          <a:xfrm>
            <a:off x="4245741" y="3081613"/>
            <a:ext cx="1409993" cy="1693334"/>
          </a:xfrm>
          <a:prstGeom prst="flowChartProcess">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Possible CubeSats:</a:t>
            </a:r>
          </a:p>
          <a:p>
            <a:pPr algn="ctr"/>
            <a:r>
              <a:rPr lang="en-US" dirty="0"/>
              <a:t>211,680 </a:t>
            </a:r>
          </a:p>
        </p:txBody>
      </p:sp>
      <p:cxnSp>
        <p:nvCxnSpPr>
          <p:cNvPr id="6" name="Straight Arrow Connector 5">
            <a:extLst>
              <a:ext uri="{FF2B5EF4-FFF2-40B4-BE49-F238E27FC236}">
                <a16:creationId xmlns:a16="http://schemas.microsoft.com/office/drawing/2014/main" id="{1F294964-2308-124A-B479-A192B0C4AFD5}"/>
              </a:ext>
            </a:extLst>
          </p:cNvPr>
          <p:cNvCxnSpPr>
            <a:cxnSpLocks/>
            <a:stCxn id="9" idx="3"/>
            <a:endCxn id="18" idx="1"/>
          </p:cNvCxnSpPr>
          <p:nvPr/>
        </p:nvCxnSpPr>
        <p:spPr>
          <a:xfrm>
            <a:off x="2872477" y="1705455"/>
            <a:ext cx="1373264" cy="2222825"/>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6CDB522-BBAB-194C-B608-1750D1A335E2}"/>
              </a:ext>
            </a:extLst>
          </p:cNvPr>
          <p:cNvCxnSpPr>
            <a:cxnSpLocks/>
            <a:stCxn id="11" idx="3"/>
            <a:endCxn id="18" idx="1"/>
          </p:cNvCxnSpPr>
          <p:nvPr/>
        </p:nvCxnSpPr>
        <p:spPr>
          <a:xfrm>
            <a:off x="2872477" y="2387396"/>
            <a:ext cx="1373264" cy="1540884"/>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FFA6A65-A817-9543-83A2-82D0FDECDBF1}"/>
              </a:ext>
            </a:extLst>
          </p:cNvPr>
          <p:cNvSpPr txBox="1"/>
          <p:nvPr/>
        </p:nvSpPr>
        <p:spPr>
          <a:xfrm>
            <a:off x="3099595" y="1454178"/>
            <a:ext cx="1490134" cy="923330"/>
          </a:xfrm>
          <a:prstGeom prst="rect">
            <a:avLst/>
          </a:prstGeom>
          <a:noFill/>
        </p:spPr>
        <p:txBody>
          <a:bodyPr wrap="square" rtlCol="0">
            <a:spAutoFit/>
          </a:bodyPr>
          <a:lstStyle/>
          <a:p>
            <a:pPr algn="ctr"/>
            <a:r>
              <a:rPr lang="en-US" dirty="0"/>
              <a:t>Choosing</a:t>
            </a:r>
          </a:p>
          <a:p>
            <a:pPr algn="ctr"/>
            <a:r>
              <a:rPr lang="en-US" dirty="0"/>
              <a:t>1 from each </a:t>
            </a:r>
          </a:p>
          <a:p>
            <a:pPr algn="ctr"/>
            <a:r>
              <a:rPr lang="en-US" dirty="0"/>
              <a:t>Category</a:t>
            </a:r>
          </a:p>
        </p:txBody>
      </p:sp>
      <p:cxnSp>
        <p:nvCxnSpPr>
          <p:cNvPr id="39" name="Straight Arrow Connector 38">
            <a:extLst>
              <a:ext uri="{FF2B5EF4-FFF2-40B4-BE49-F238E27FC236}">
                <a16:creationId xmlns:a16="http://schemas.microsoft.com/office/drawing/2014/main" id="{FBA987E7-AD6B-0444-A484-CF4DB13B7853}"/>
              </a:ext>
            </a:extLst>
          </p:cNvPr>
          <p:cNvCxnSpPr>
            <a:stCxn id="8" idx="3"/>
            <a:endCxn id="18" idx="1"/>
          </p:cNvCxnSpPr>
          <p:nvPr/>
        </p:nvCxnSpPr>
        <p:spPr>
          <a:xfrm>
            <a:off x="2872476" y="3069337"/>
            <a:ext cx="1373265" cy="858943"/>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EB68725-318D-1E40-B0B4-03AE2F49E1D6}"/>
              </a:ext>
            </a:extLst>
          </p:cNvPr>
          <p:cNvCxnSpPr>
            <a:stCxn id="10" idx="3"/>
            <a:endCxn id="18" idx="1"/>
          </p:cNvCxnSpPr>
          <p:nvPr/>
        </p:nvCxnSpPr>
        <p:spPr>
          <a:xfrm>
            <a:off x="2872476" y="3742260"/>
            <a:ext cx="1373265" cy="186020"/>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F7558D3B-AEB7-D24B-A459-ADDD51969721}"/>
              </a:ext>
            </a:extLst>
          </p:cNvPr>
          <p:cNvCxnSpPr>
            <a:stCxn id="12" idx="3"/>
            <a:endCxn id="18" idx="1"/>
          </p:cNvCxnSpPr>
          <p:nvPr/>
        </p:nvCxnSpPr>
        <p:spPr>
          <a:xfrm flipV="1">
            <a:off x="2872475" y="3928280"/>
            <a:ext cx="1373266" cy="467048"/>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4F32E2F-1794-A14C-AA3D-4C7D8D78AF9E}"/>
              </a:ext>
            </a:extLst>
          </p:cNvPr>
          <p:cNvCxnSpPr>
            <a:cxnSpLocks/>
            <a:stCxn id="17" idx="3"/>
            <a:endCxn id="18" idx="1"/>
          </p:cNvCxnSpPr>
          <p:nvPr/>
        </p:nvCxnSpPr>
        <p:spPr>
          <a:xfrm flipV="1">
            <a:off x="2872475" y="3928280"/>
            <a:ext cx="1373266" cy="1121899"/>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D61934C-3A3D-E741-8C34-5D8F7911E891}"/>
              </a:ext>
            </a:extLst>
          </p:cNvPr>
          <p:cNvCxnSpPr>
            <a:stCxn id="14" idx="3"/>
            <a:endCxn id="18" idx="1"/>
          </p:cNvCxnSpPr>
          <p:nvPr/>
        </p:nvCxnSpPr>
        <p:spPr>
          <a:xfrm flipV="1">
            <a:off x="2872474" y="3928280"/>
            <a:ext cx="1373267" cy="1780752"/>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E58F2D3-C62C-B94B-A69F-F2FC972BB628}"/>
              </a:ext>
            </a:extLst>
          </p:cNvPr>
          <p:cNvCxnSpPr>
            <a:stCxn id="13" idx="3"/>
            <a:endCxn id="18" idx="1"/>
          </p:cNvCxnSpPr>
          <p:nvPr/>
        </p:nvCxnSpPr>
        <p:spPr>
          <a:xfrm flipV="1">
            <a:off x="2872473" y="3928280"/>
            <a:ext cx="1373268" cy="2426386"/>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Process 68">
                <a:extLst>
                  <a:ext uri="{FF2B5EF4-FFF2-40B4-BE49-F238E27FC236}">
                    <a16:creationId xmlns:a16="http://schemas.microsoft.com/office/drawing/2014/main" id="{95F561E7-C8C2-684F-953A-B5C06A3CEE19}"/>
                  </a:ext>
                </a:extLst>
              </p:cNvPr>
              <p:cNvSpPr/>
              <p:nvPr/>
            </p:nvSpPr>
            <p:spPr>
              <a:xfrm>
                <a:off x="7273945" y="3078596"/>
                <a:ext cx="1409993" cy="1693334"/>
              </a:xfrm>
              <a:prstGeom prst="flowChartProcess">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Possible Missions:</a:t>
                </a:r>
              </a:p>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2.24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10</m:t>
                          </m:r>
                        </m:e>
                        <m:sup>
                          <m:r>
                            <a:rPr lang="en-US" b="0" i="1" smtClean="0">
                              <a:solidFill>
                                <a:schemeClr val="bg1"/>
                              </a:solidFill>
                              <a:latin typeface="Cambria Math" panose="02040503050406030204" pitchFamily="18" charset="0"/>
                            </a:rPr>
                            <m:t>10</m:t>
                          </m:r>
                        </m:sup>
                      </m:sSup>
                    </m:oMath>
                  </m:oMathPara>
                </a14:m>
                <a:endParaRPr lang="en-US" dirty="0">
                  <a:solidFill>
                    <a:schemeClr val="bg1"/>
                  </a:solidFill>
                </a:endParaRPr>
              </a:p>
            </p:txBody>
          </p:sp>
        </mc:Choice>
        <mc:Fallback xmlns="">
          <p:sp>
            <p:nvSpPr>
              <p:cNvPr id="69" name="Process 68">
                <a:extLst>
                  <a:ext uri="{FF2B5EF4-FFF2-40B4-BE49-F238E27FC236}">
                    <a16:creationId xmlns:a16="http://schemas.microsoft.com/office/drawing/2014/main" id="{95F561E7-C8C2-684F-953A-B5C06A3CEE19}"/>
                  </a:ext>
                </a:extLst>
              </p:cNvPr>
              <p:cNvSpPr>
                <a:spLocks noRot="1" noChangeAspect="1" noMove="1" noResize="1" noEditPoints="1" noAdjustHandles="1" noChangeArrowheads="1" noChangeShapeType="1" noTextEdit="1"/>
              </p:cNvSpPr>
              <p:nvPr/>
            </p:nvSpPr>
            <p:spPr>
              <a:xfrm>
                <a:off x="7273945" y="3078596"/>
                <a:ext cx="1409993" cy="1693334"/>
              </a:xfrm>
              <a:prstGeom prst="flowChartProcess">
                <a:avLst/>
              </a:prstGeom>
              <a:blipFill>
                <a:blip r:embed="rId3"/>
                <a:stretch>
                  <a:fillRect/>
                </a:stretch>
              </a:blipFill>
              <a:ln>
                <a:noFill/>
              </a:ln>
              <a:effectLst/>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7D213FB4-EC2C-074E-A849-97F75A86B81D}"/>
              </a:ext>
            </a:extLst>
          </p:cNvPr>
          <p:cNvCxnSpPr>
            <a:endCxn id="69" idx="1"/>
          </p:cNvCxnSpPr>
          <p:nvPr/>
        </p:nvCxnSpPr>
        <p:spPr>
          <a:xfrm flipV="1">
            <a:off x="5655734" y="3925263"/>
            <a:ext cx="1618211" cy="3017"/>
          </a:xfrm>
          <a:prstGeom prst="straightConnector1">
            <a:avLst/>
          </a:prstGeom>
          <a:ln w="254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130EEB66-8528-6E42-AB2B-13DD52FB2ED9}"/>
              </a:ext>
            </a:extLst>
          </p:cNvPr>
          <p:cNvSpPr txBox="1"/>
          <p:nvPr/>
        </p:nvSpPr>
        <p:spPr>
          <a:xfrm>
            <a:off x="5719772" y="1454178"/>
            <a:ext cx="1490134" cy="923330"/>
          </a:xfrm>
          <a:prstGeom prst="rect">
            <a:avLst/>
          </a:prstGeom>
          <a:noFill/>
        </p:spPr>
        <p:txBody>
          <a:bodyPr wrap="square" rtlCol="0">
            <a:spAutoFit/>
          </a:bodyPr>
          <a:lstStyle/>
          <a:p>
            <a:pPr algn="ctr"/>
            <a:r>
              <a:rPr lang="en-US" dirty="0"/>
              <a:t>Choosing only 2 CubeSats</a:t>
            </a:r>
          </a:p>
        </p:txBody>
      </p:sp>
    </p:spTree>
    <p:extLst>
      <p:ext uri="{BB962C8B-B14F-4D97-AF65-F5344CB8AC3E}">
        <p14:creationId xmlns:p14="http://schemas.microsoft.com/office/powerpoint/2010/main" val="746924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Multi-Spacecraft Mission Design</a:t>
            </a:r>
          </a:p>
          <a:p>
            <a:endParaRPr lang="en-US" dirty="0"/>
          </a:p>
        </p:txBody>
      </p:sp>
      <p:sp>
        <p:nvSpPr>
          <p:cNvPr id="3" name="Title 2"/>
          <p:cNvSpPr>
            <a:spLocks noGrp="1"/>
          </p:cNvSpPr>
          <p:nvPr>
            <p:ph type="ctrTitle"/>
          </p:nvPr>
        </p:nvSpPr>
        <p:spPr/>
        <p:txBody>
          <a:bodyPr/>
          <a:lstStyle/>
          <a:p>
            <a:r>
              <a:rPr lang="en-US" dirty="0"/>
              <a:t>Motivation</a:t>
            </a:r>
          </a:p>
        </p:txBody>
      </p:sp>
      <p:sp>
        <p:nvSpPr>
          <p:cNvPr id="15" name="Date Placeholder 4">
            <a:extLst>
              <a:ext uri="{FF2B5EF4-FFF2-40B4-BE49-F238E27FC236}">
                <a16:creationId xmlns:a16="http://schemas.microsoft.com/office/drawing/2014/main" id="{06FB6FB2-E4BE-E747-8842-73FD48F3A0E0}"/>
              </a:ext>
            </a:extLst>
          </p:cNvPr>
          <p:cNvSpPr>
            <a:spLocks noGrp="1"/>
          </p:cNvSpPr>
          <p:nvPr>
            <p:ph type="dt" sz="half" idx="18"/>
          </p:nvPr>
        </p:nvSpPr>
        <p:spPr>
          <a:xfrm>
            <a:off x="457199" y="6515946"/>
            <a:ext cx="1551709" cy="216714"/>
          </a:xfrm>
        </p:spPr>
        <p:txBody>
          <a:bodyPr/>
          <a:lstStyle/>
          <a:p>
            <a:endParaRPr lang="en-US" sz="900" dirty="0">
              <a:solidFill>
                <a:schemeClr val="tx1">
                  <a:tint val="75000"/>
                </a:schemeClr>
              </a:solidFill>
            </a:endParaRPr>
          </a:p>
        </p:txBody>
      </p:sp>
      <p:sp>
        <p:nvSpPr>
          <p:cNvPr id="16" name="Footer Placeholder 5">
            <a:extLst>
              <a:ext uri="{FF2B5EF4-FFF2-40B4-BE49-F238E27FC236}">
                <a16:creationId xmlns:a16="http://schemas.microsoft.com/office/drawing/2014/main" id="{5BD54B30-1A89-ED43-A150-581AD0C5F6F1}"/>
              </a:ext>
            </a:extLst>
          </p:cNvPr>
          <p:cNvSpPr>
            <a:spLocks noGrp="1"/>
          </p:cNvSpPr>
          <p:nvPr>
            <p:ph type="ftr" sz="quarter" idx="19"/>
          </p:nvPr>
        </p:nvSpPr>
        <p:spPr>
          <a:xfrm>
            <a:off x="2132482" y="6515946"/>
            <a:ext cx="4879036" cy="216714"/>
          </a:xfrm>
        </p:spPr>
        <p:txBody>
          <a:bodyPr/>
          <a:lstStyle/>
          <a:p>
            <a:pPr algn="ctr"/>
            <a:endParaRPr lang="en-US" sz="900" dirty="0">
              <a:solidFill>
                <a:schemeClr val="tx1">
                  <a:tint val="75000"/>
                </a:schemeClr>
              </a:solidFill>
            </a:endParaRPr>
          </a:p>
        </p:txBody>
      </p:sp>
      <p:pic>
        <p:nvPicPr>
          <p:cNvPr id="5" name="Picture 4">
            <a:extLst>
              <a:ext uri="{FF2B5EF4-FFF2-40B4-BE49-F238E27FC236}">
                <a16:creationId xmlns:a16="http://schemas.microsoft.com/office/drawing/2014/main" id="{8B3CB361-8C62-3344-B228-3C5C1D044F21}"/>
              </a:ext>
            </a:extLst>
          </p:cNvPr>
          <p:cNvPicPr>
            <a:picLocks noChangeAspect="1"/>
          </p:cNvPicPr>
          <p:nvPr/>
        </p:nvPicPr>
        <p:blipFill>
          <a:blip r:embed="rId3"/>
          <a:stretch>
            <a:fillRect/>
          </a:stretch>
        </p:blipFill>
        <p:spPr>
          <a:xfrm>
            <a:off x="474135" y="2297494"/>
            <a:ext cx="3746500" cy="2679700"/>
          </a:xfrm>
          <a:prstGeom prst="rect">
            <a:avLst/>
          </a:prstGeom>
        </p:spPr>
      </p:pic>
      <p:sp>
        <p:nvSpPr>
          <p:cNvPr id="7" name="TextBox 6">
            <a:extLst>
              <a:ext uri="{FF2B5EF4-FFF2-40B4-BE49-F238E27FC236}">
                <a16:creationId xmlns:a16="http://schemas.microsoft.com/office/drawing/2014/main" id="{099B34FC-EF46-3847-BCA6-B72DBE7BC9AB}"/>
              </a:ext>
            </a:extLst>
          </p:cNvPr>
          <p:cNvSpPr txBox="1"/>
          <p:nvPr/>
        </p:nvSpPr>
        <p:spPr>
          <a:xfrm>
            <a:off x="474135" y="5138706"/>
            <a:ext cx="987771" cy="276999"/>
          </a:xfrm>
          <a:prstGeom prst="rect">
            <a:avLst/>
          </a:prstGeom>
          <a:noFill/>
        </p:spPr>
        <p:txBody>
          <a:bodyPr wrap="none" rtlCol="0">
            <a:spAutoFit/>
          </a:bodyPr>
          <a:lstStyle/>
          <a:p>
            <a:r>
              <a:rPr lang="en-US" sz="1200" dirty="0">
                <a:solidFill>
                  <a:schemeClr val="bg2"/>
                </a:solidFill>
              </a:rPr>
              <a:t>Credit: ESA</a:t>
            </a:r>
          </a:p>
        </p:txBody>
      </p:sp>
      <p:pic>
        <p:nvPicPr>
          <p:cNvPr id="22" name="Picture 21">
            <a:extLst>
              <a:ext uri="{FF2B5EF4-FFF2-40B4-BE49-F238E27FC236}">
                <a16:creationId xmlns:a16="http://schemas.microsoft.com/office/drawing/2014/main" id="{3B6BEF16-2FC2-7F47-A52B-C7B1D23EAE00}"/>
              </a:ext>
            </a:extLst>
          </p:cNvPr>
          <p:cNvPicPr>
            <a:picLocks noChangeAspect="1"/>
          </p:cNvPicPr>
          <p:nvPr/>
        </p:nvPicPr>
        <p:blipFill>
          <a:blip r:embed="rId4"/>
          <a:stretch>
            <a:fillRect/>
          </a:stretch>
        </p:blipFill>
        <p:spPr>
          <a:xfrm>
            <a:off x="4364043" y="2511706"/>
            <a:ext cx="4779957" cy="2240605"/>
          </a:xfrm>
          <a:prstGeom prst="rect">
            <a:avLst/>
          </a:prstGeom>
        </p:spPr>
      </p:pic>
      <p:sp>
        <p:nvSpPr>
          <p:cNvPr id="33" name="TextBox 32">
            <a:extLst>
              <a:ext uri="{FF2B5EF4-FFF2-40B4-BE49-F238E27FC236}">
                <a16:creationId xmlns:a16="http://schemas.microsoft.com/office/drawing/2014/main" id="{8E803153-1DA2-AA4F-B953-E5646A757A6C}"/>
              </a:ext>
            </a:extLst>
          </p:cNvPr>
          <p:cNvSpPr txBox="1"/>
          <p:nvPr/>
        </p:nvSpPr>
        <p:spPr>
          <a:xfrm>
            <a:off x="7699029" y="5138706"/>
            <a:ext cx="1098378" cy="276999"/>
          </a:xfrm>
          <a:prstGeom prst="rect">
            <a:avLst/>
          </a:prstGeom>
          <a:noFill/>
        </p:spPr>
        <p:txBody>
          <a:bodyPr wrap="none" rtlCol="0">
            <a:spAutoFit/>
          </a:bodyPr>
          <a:lstStyle/>
          <a:p>
            <a:r>
              <a:rPr lang="en-US" sz="1200" dirty="0">
                <a:solidFill>
                  <a:schemeClr val="bg2"/>
                </a:solidFill>
              </a:rPr>
              <a:t>Credit: NASA</a:t>
            </a:r>
          </a:p>
        </p:txBody>
      </p:sp>
      <p:sp>
        <p:nvSpPr>
          <p:cNvPr id="6" name="TextBox 5">
            <a:extLst>
              <a:ext uri="{FF2B5EF4-FFF2-40B4-BE49-F238E27FC236}">
                <a16:creationId xmlns:a16="http://schemas.microsoft.com/office/drawing/2014/main" id="{AB79D290-1F49-A143-B95B-ED4A7EDA4943}"/>
              </a:ext>
            </a:extLst>
          </p:cNvPr>
          <p:cNvSpPr txBox="1"/>
          <p:nvPr/>
        </p:nvSpPr>
        <p:spPr>
          <a:xfrm>
            <a:off x="5875062" y="1874690"/>
            <a:ext cx="1757917" cy="369332"/>
          </a:xfrm>
          <a:prstGeom prst="rect">
            <a:avLst/>
          </a:prstGeom>
          <a:noFill/>
        </p:spPr>
        <p:txBody>
          <a:bodyPr wrap="none" rtlCol="0">
            <a:spAutoFit/>
          </a:bodyPr>
          <a:lstStyle/>
          <a:p>
            <a:r>
              <a:rPr lang="en-US" dirty="0"/>
              <a:t>Fault Tolerance</a:t>
            </a:r>
          </a:p>
        </p:txBody>
      </p:sp>
      <p:sp>
        <p:nvSpPr>
          <p:cNvPr id="8" name="TextBox 7">
            <a:extLst>
              <a:ext uri="{FF2B5EF4-FFF2-40B4-BE49-F238E27FC236}">
                <a16:creationId xmlns:a16="http://schemas.microsoft.com/office/drawing/2014/main" id="{9ECB971F-1CC2-AE45-9E44-0831E4A4F19D}"/>
              </a:ext>
            </a:extLst>
          </p:cNvPr>
          <p:cNvSpPr txBox="1"/>
          <p:nvPr/>
        </p:nvSpPr>
        <p:spPr>
          <a:xfrm>
            <a:off x="1479198" y="1874690"/>
            <a:ext cx="1736373" cy="369332"/>
          </a:xfrm>
          <a:prstGeom prst="rect">
            <a:avLst/>
          </a:prstGeom>
          <a:noFill/>
        </p:spPr>
        <p:txBody>
          <a:bodyPr wrap="none" rtlCol="0">
            <a:spAutoFit/>
          </a:bodyPr>
          <a:lstStyle/>
          <a:p>
            <a:r>
              <a:rPr lang="en-US" dirty="0"/>
              <a:t>Science Needs</a:t>
            </a:r>
          </a:p>
        </p:txBody>
      </p:sp>
    </p:spTree>
    <p:extLst>
      <p:ext uri="{BB962C8B-B14F-4D97-AF65-F5344CB8AC3E}">
        <p14:creationId xmlns:p14="http://schemas.microsoft.com/office/powerpoint/2010/main" val="2407380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914FC-532A-E744-BC4F-9491F17254B0}"/>
              </a:ext>
            </a:extLst>
          </p:cNvPr>
          <p:cNvSpPr>
            <a:spLocks noGrp="1"/>
          </p:cNvSpPr>
          <p:nvPr>
            <p:ph type="body" sz="quarter" idx="16"/>
          </p:nvPr>
        </p:nvSpPr>
        <p:spPr/>
        <p:txBody>
          <a:bodyPr/>
          <a:lstStyle/>
          <a:p>
            <a:r>
              <a:rPr lang="en-US" dirty="0"/>
              <a:t>Fighting Conventional Wisdom</a:t>
            </a:r>
          </a:p>
        </p:txBody>
      </p:sp>
      <p:sp>
        <p:nvSpPr>
          <p:cNvPr id="3" name="Title 2">
            <a:extLst>
              <a:ext uri="{FF2B5EF4-FFF2-40B4-BE49-F238E27FC236}">
                <a16:creationId xmlns:a16="http://schemas.microsoft.com/office/drawing/2014/main" id="{B852E85E-888C-6F4D-B188-13C847E85349}"/>
              </a:ext>
            </a:extLst>
          </p:cNvPr>
          <p:cNvSpPr>
            <a:spLocks noGrp="1"/>
          </p:cNvSpPr>
          <p:nvPr>
            <p:ph type="ctrTitle"/>
          </p:nvPr>
        </p:nvSpPr>
        <p:spPr/>
        <p:txBody>
          <a:bodyPr/>
          <a:lstStyle/>
          <a:p>
            <a:r>
              <a:rPr lang="en-US" dirty="0"/>
              <a:t>New Algorithm: Why Use a Memetic Algorithm?</a:t>
            </a:r>
          </a:p>
        </p:txBody>
      </p:sp>
      <p:sp>
        <p:nvSpPr>
          <p:cNvPr id="4" name="Text Placeholder 3">
            <a:extLst>
              <a:ext uri="{FF2B5EF4-FFF2-40B4-BE49-F238E27FC236}">
                <a16:creationId xmlns:a16="http://schemas.microsoft.com/office/drawing/2014/main" id="{5FBD9E96-8E4A-A74D-AFD4-474A590E88F5}"/>
              </a:ext>
            </a:extLst>
          </p:cNvPr>
          <p:cNvSpPr>
            <a:spLocks noGrp="1"/>
          </p:cNvSpPr>
          <p:nvPr>
            <p:ph type="body" sz="quarter" idx="17"/>
          </p:nvPr>
        </p:nvSpPr>
        <p:spPr>
          <a:xfrm>
            <a:off x="9544756" y="1245127"/>
            <a:ext cx="8248650" cy="4879975"/>
          </a:xfrm>
        </p:spPr>
        <p:txBody>
          <a:bodyPr/>
          <a:lstStyle/>
          <a:p>
            <a:pPr marL="0" indent="0">
              <a:buNone/>
            </a:pPr>
            <a:r>
              <a:rPr lang="en-US" sz="2400" dirty="0"/>
              <a:t>Claim: </a:t>
            </a:r>
          </a:p>
          <a:p>
            <a:r>
              <a:rPr lang="en-US" sz="2000" dirty="0"/>
              <a:t>Genetic Algorithms are not well suited to searching model space</a:t>
            </a:r>
          </a:p>
          <a:p>
            <a:pPr marL="0" indent="0">
              <a:buNone/>
            </a:pPr>
            <a:endParaRPr lang="en-US" sz="2400" dirty="0"/>
          </a:p>
          <a:p>
            <a:pPr marL="0" indent="0">
              <a:buNone/>
            </a:pPr>
            <a:r>
              <a:rPr lang="en-US" sz="2400" dirty="0"/>
              <a:t>Justification:</a:t>
            </a:r>
          </a:p>
          <a:p>
            <a:r>
              <a:rPr lang="en-US" sz="2000" dirty="0"/>
              <a:t>Crossovers can make big are likely not valid models</a:t>
            </a:r>
          </a:p>
          <a:p>
            <a:r>
              <a:rPr lang="en-US" sz="2000" dirty="0"/>
              <a:t>Success of a solution can not be attributed to the success of the substrings (for this same reason hill climbing algorithms generally outperform genetic algorithms on the Traveling Salesman Problem without specially tailored mutation and crossover operations)</a:t>
            </a:r>
          </a:p>
          <a:p>
            <a:endParaRPr lang="en-US" sz="2000" dirty="0"/>
          </a:p>
          <a:p>
            <a:pPr marL="0" indent="0">
              <a:buNone/>
            </a:pPr>
            <a:r>
              <a:rPr lang="en-US" sz="2000" dirty="0"/>
              <a:t>Proposed Solution:</a:t>
            </a:r>
          </a:p>
          <a:p>
            <a:r>
              <a:rPr lang="en-US" sz="2000" dirty="0"/>
              <a:t>Once a feasible solution is found, search around the solution by making small changes (additions or subtractions) to the model</a:t>
            </a:r>
          </a:p>
          <a:p>
            <a:pPr marL="0" indent="0">
              <a:buNone/>
            </a:pPr>
            <a:endParaRPr lang="en-US" sz="2400" dirty="0"/>
          </a:p>
          <a:p>
            <a:pPr marL="0" indent="0">
              <a:buNone/>
            </a:pPr>
            <a:endParaRPr lang="en-US" sz="2400" dirty="0"/>
          </a:p>
          <a:p>
            <a:pPr marL="0" indent="0">
              <a:buNone/>
            </a:pPr>
            <a:endParaRPr lang="en-US" sz="2400" dirty="0"/>
          </a:p>
        </p:txBody>
      </p:sp>
      <p:sp>
        <p:nvSpPr>
          <p:cNvPr id="5" name="Date Placeholder 4">
            <a:extLst>
              <a:ext uri="{FF2B5EF4-FFF2-40B4-BE49-F238E27FC236}">
                <a16:creationId xmlns:a16="http://schemas.microsoft.com/office/drawing/2014/main" id="{1EBDF786-2607-C249-B871-48AFFA10F80F}"/>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EE9B3AC3-9154-CD47-ABBB-261BFA681AFC}"/>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53223615-4023-9B41-80FA-77B581BCFA1C}"/>
              </a:ext>
            </a:extLst>
          </p:cNvPr>
          <p:cNvSpPr>
            <a:spLocks noGrp="1"/>
          </p:cNvSpPr>
          <p:nvPr>
            <p:ph type="sldNum" sz="quarter" idx="20"/>
          </p:nvPr>
        </p:nvSpPr>
        <p:spPr/>
        <p:txBody>
          <a:bodyPr/>
          <a:lstStyle/>
          <a:p>
            <a:fld id="{F1E51A9F-9D40-144B-9666-6B30B75E8C1B}" type="slidenum">
              <a:rPr lang="en-US" smtClean="0"/>
              <a:pPr/>
              <a:t>39</a:t>
            </a:fld>
            <a:endParaRPr lang="en-US"/>
          </a:p>
        </p:txBody>
      </p:sp>
      <p:sp>
        <p:nvSpPr>
          <p:cNvPr id="9" name="Text Placeholder 3">
            <a:extLst>
              <a:ext uri="{FF2B5EF4-FFF2-40B4-BE49-F238E27FC236}">
                <a16:creationId xmlns:a16="http://schemas.microsoft.com/office/drawing/2014/main" id="{6E513EE4-D5D2-4143-8014-B24092DED250}"/>
              </a:ext>
            </a:extLst>
          </p:cNvPr>
          <p:cNvSpPr txBox="1">
            <a:spLocks/>
          </p:cNvSpPr>
          <p:nvPr/>
        </p:nvSpPr>
        <p:spPr>
          <a:xfrm>
            <a:off x="474135" y="1429013"/>
            <a:ext cx="8248650" cy="4879975"/>
          </a:xfrm>
          <a:prstGeom prst="rect">
            <a:avLst/>
          </a:prstGeom>
        </p:spPr>
        <p:txBody>
          <a:bodyPr vert="horz"/>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u="sng" dirty="0"/>
              <a:t>Conventional Wisdom</a:t>
            </a:r>
          </a:p>
          <a:p>
            <a:pPr marL="0" indent="0">
              <a:buNone/>
            </a:pPr>
            <a:r>
              <a:rPr lang="en-US" sz="2000" dirty="0"/>
              <a:t>Genetic Algorithms perform better than Hill Climbing because the crossover operation helps get out of local minima</a:t>
            </a:r>
          </a:p>
          <a:p>
            <a:pPr marL="0" indent="0">
              <a:buNone/>
            </a:pPr>
            <a:endParaRPr lang="en-US" sz="2000" dirty="0"/>
          </a:p>
          <a:p>
            <a:r>
              <a:rPr lang="en-US" sz="2000" dirty="0"/>
              <a:t>Genetic Algorithms can get stuck in local minima if the maintained population lacks diversity</a:t>
            </a:r>
          </a:p>
          <a:p>
            <a:endParaRPr lang="en-US" sz="2000" dirty="0"/>
          </a:p>
          <a:p>
            <a:r>
              <a:rPr lang="en-US" sz="2000" dirty="0"/>
              <a:t>Some algorithms maintain diversity by favoring solutions with diverse objective values</a:t>
            </a:r>
          </a:p>
          <a:p>
            <a:endParaRPr lang="en-US" sz="2000" dirty="0"/>
          </a:p>
          <a:p>
            <a:r>
              <a:rPr lang="en-US" sz="2000" dirty="0"/>
              <a:t>Work done by a previous intern showed that </a:t>
            </a:r>
            <a:r>
              <a:rPr lang="en-US" sz="2000" b="1" dirty="0"/>
              <a:t>models with similar objective values can be very different</a:t>
            </a:r>
          </a:p>
        </p:txBody>
      </p:sp>
    </p:spTree>
    <p:extLst>
      <p:ext uri="{BB962C8B-B14F-4D97-AF65-F5344CB8AC3E}">
        <p14:creationId xmlns:p14="http://schemas.microsoft.com/office/powerpoint/2010/main" val="402191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Design Space Exploration and Optimization Tool</a:t>
            </a:r>
          </a:p>
        </p:txBody>
      </p:sp>
      <p:sp>
        <p:nvSpPr>
          <p:cNvPr id="3" name="Title 2"/>
          <p:cNvSpPr>
            <a:spLocks noGrp="1"/>
          </p:cNvSpPr>
          <p:nvPr>
            <p:ph type="ctrTitle"/>
          </p:nvPr>
        </p:nvSpPr>
        <p:spPr/>
        <p:txBody>
          <a:bodyPr/>
          <a:lstStyle/>
          <a:p>
            <a:r>
              <a:rPr lang="en-US" dirty="0"/>
              <a:t>What is Kigen?</a:t>
            </a:r>
          </a:p>
        </p:txBody>
      </p:sp>
      <p:sp>
        <p:nvSpPr>
          <p:cNvPr id="15" name="Date Placeholder 4">
            <a:extLst>
              <a:ext uri="{FF2B5EF4-FFF2-40B4-BE49-F238E27FC236}">
                <a16:creationId xmlns:a16="http://schemas.microsoft.com/office/drawing/2014/main" id="{06FB6FB2-E4BE-E747-8842-73FD48F3A0E0}"/>
              </a:ext>
            </a:extLst>
          </p:cNvPr>
          <p:cNvSpPr>
            <a:spLocks noGrp="1"/>
          </p:cNvSpPr>
          <p:nvPr>
            <p:ph type="dt" sz="half" idx="18"/>
          </p:nvPr>
        </p:nvSpPr>
        <p:spPr>
          <a:xfrm>
            <a:off x="457199" y="6515946"/>
            <a:ext cx="1551709" cy="216714"/>
          </a:xfrm>
        </p:spPr>
        <p:txBody>
          <a:bodyPr/>
          <a:lstStyle/>
          <a:p>
            <a:endParaRPr lang="en-US" sz="900" dirty="0">
              <a:solidFill>
                <a:schemeClr val="tx1">
                  <a:tint val="75000"/>
                </a:schemeClr>
              </a:solidFill>
            </a:endParaRPr>
          </a:p>
        </p:txBody>
      </p:sp>
      <p:sp>
        <p:nvSpPr>
          <p:cNvPr id="16" name="Footer Placeholder 5">
            <a:extLst>
              <a:ext uri="{FF2B5EF4-FFF2-40B4-BE49-F238E27FC236}">
                <a16:creationId xmlns:a16="http://schemas.microsoft.com/office/drawing/2014/main" id="{5BD54B30-1A89-ED43-A150-581AD0C5F6F1}"/>
              </a:ext>
            </a:extLst>
          </p:cNvPr>
          <p:cNvSpPr>
            <a:spLocks noGrp="1"/>
          </p:cNvSpPr>
          <p:nvPr>
            <p:ph type="ftr" sz="quarter" idx="19"/>
          </p:nvPr>
        </p:nvSpPr>
        <p:spPr>
          <a:xfrm>
            <a:off x="2132482" y="6515946"/>
            <a:ext cx="4879036" cy="216714"/>
          </a:xfrm>
        </p:spPr>
        <p:txBody>
          <a:bodyPr/>
          <a:lstStyle/>
          <a:p>
            <a:pPr algn="ctr"/>
            <a:endParaRPr lang="en-US" sz="900" dirty="0">
              <a:solidFill>
                <a:schemeClr val="tx1">
                  <a:tint val="75000"/>
                </a:schemeClr>
              </a:solidFill>
            </a:endParaRPr>
          </a:p>
        </p:txBody>
      </p:sp>
      <p:sp>
        <p:nvSpPr>
          <p:cNvPr id="6" name="Process 5">
            <a:extLst>
              <a:ext uri="{FF2B5EF4-FFF2-40B4-BE49-F238E27FC236}">
                <a16:creationId xmlns:a16="http://schemas.microsoft.com/office/drawing/2014/main" id="{6886EE66-85D1-D541-847A-12AD24578570}"/>
              </a:ext>
            </a:extLst>
          </p:cNvPr>
          <p:cNvSpPr/>
          <p:nvPr/>
        </p:nvSpPr>
        <p:spPr>
          <a:xfrm>
            <a:off x="250826" y="2404533"/>
            <a:ext cx="2085974" cy="1693334"/>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Engineer defined trade space, objectives and constraints</a:t>
            </a:r>
          </a:p>
        </p:txBody>
      </p:sp>
      <p:sp>
        <p:nvSpPr>
          <p:cNvPr id="17" name="Process 16">
            <a:extLst>
              <a:ext uri="{FF2B5EF4-FFF2-40B4-BE49-F238E27FC236}">
                <a16:creationId xmlns:a16="http://schemas.microsoft.com/office/drawing/2014/main" id="{7651C324-55B9-E346-9784-286C5C11FD3A}"/>
              </a:ext>
            </a:extLst>
          </p:cNvPr>
          <p:cNvSpPr/>
          <p:nvPr/>
        </p:nvSpPr>
        <p:spPr>
          <a:xfrm>
            <a:off x="3412950" y="2404533"/>
            <a:ext cx="2085974" cy="1693334"/>
          </a:xfrm>
          <a:prstGeom prst="flowChartProcess">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Kigen</a:t>
            </a:r>
          </a:p>
        </p:txBody>
      </p:sp>
      <p:sp>
        <p:nvSpPr>
          <p:cNvPr id="19" name="Process 18">
            <a:extLst>
              <a:ext uri="{FF2B5EF4-FFF2-40B4-BE49-F238E27FC236}">
                <a16:creationId xmlns:a16="http://schemas.microsoft.com/office/drawing/2014/main" id="{B5F1BCF5-642E-CE48-9FD5-92CE37052248}"/>
              </a:ext>
            </a:extLst>
          </p:cNvPr>
          <p:cNvSpPr/>
          <p:nvPr/>
        </p:nvSpPr>
        <p:spPr>
          <a:xfrm>
            <a:off x="6575074" y="2404533"/>
            <a:ext cx="2085974" cy="1693334"/>
          </a:xfrm>
          <a:prstGeom prst="flowChartProcess">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of Pareto Efficient Designs</a:t>
            </a:r>
          </a:p>
        </p:txBody>
      </p:sp>
      <p:cxnSp>
        <p:nvCxnSpPr>
          <p:cNvPr id="13" name="Straight Arrow Connector 12">
            <a:extLst>
              <a:ext uri="{FF2B5EF4-FFF2-40B4-BE49-F238E27FC236}">
                <a16:creationId xmlns:a16="http://schemas.microsoft.com/office/drawing/2014/main" id="{CA9709D5-8D99-5547-A509-4D938906B008}"/>
              </a:ext>
            </a:extLst>
          </p:cNvPr>
          <p:cNvCxnSpPr>
            <a:stCxn id="6" idx="3"/>
            <a:endCxn id="17" idx="1"/>
          </p:cNvCxnSpPr>
          <p:nvPr/>
        </p:nvCxnSpPr>
        <p:spPr>
          <a:xfrm>
            <a:off x="2336800" y="3251200"/>
            <a:ext cx="1076150" cy="0"/>
          </a:xfrm>
          <a:prstGeom prst="straightConnector1">
            <a:avLst/>
          </a:prstGeom>
          <a:ln w="381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215807-D80F-714E-8821-C8D2686917B8}"/>
              </a:ext>
            </a:extLst>
          </p:cNvPr>
          <p:cNvCxnSpPr>
            <a:stCxn id="17" idx="3"/>
            <a:endCxn id="19" idx="1"/>
          </p:cNvCxnSpPr>
          <p:nvPr/>
        </p:nvCxnSpPr>
        <p:spPr>
          <a:xfrm>
            <a:off x="5498924" y="3251200"/>
            <a:ext cx="1076150" cy="0"/>
          </a:xfrm>
          <a:prstGeom prst="straightConnector1">
            <a:avLst/>
          </a:prstGeom>
          <a:ln w="38100" cap="flat" cmpd="sng" algn="ctr">
            <a:solidFill>
              <a:schemeClr val="accent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B8461238-758A-3843-B5A5-B4DC36EB7B88}"/>
              </a:ext>
            </a:extLst>
          </p:cNvPr>
          <p:cNvSpPr txBox="1"/>
          <p:nvPr/>
        </p:nvSpPr>
        <p:spPr>
          <a:xfrm>
            <a:off x="2448626" y="2881868"/>
            <a:ext cx="697627" cy="369332"/>
          </a:xfrm>
          <a:prstGeom prst="rect">
            <a:avLst/>
          </a:prstGeom>
          <a:noFill/>
        </p:spPr>
        <p:txBody>
          <a:bodyPr wrap="none" rtlCol="0">
            <a:spAutoFit/>
          </a:bodyPr>
          <a:lstStyle/>
          <a:p>
            <a:r>
              <a:rPr lang="en-US" dirty="0"/>
              <a:t>Input</a:t>
            </a:r>
          </a:p>
        </p:txBody>
      </p:sp>
      <p:sp>
        <p:nvSpPr>
          <p:cNvPr id="23" name="TextBox 22">
            <a:extLst>
              <a:ext uri="{FF2B5EF4-FFF2-40B4-BE49-F238E27FC236}">
                <a16:creationId xmlns:a16="http://schemas.microsoft.com/office/drawing/2014/main" id="{805088C2-5631-3A4B-8CDB-E44102409D7A}"/>
              </a:ext>
            </a:extLst>
          </p:cNvPr>
          <p:cNvSpPr txBox="1"/>
          <p:nvPr/>
        </p:nvSpPr>
        <p:spPr>
          <a:xfrm>
            <a:off x="5598417" y="2896358"/>
            <a:ext cx="877163"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153042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Design Problem Definition in </a:t>
            </a:r>
            <a:r>
              <a:rPr lang="en-US" dirty="0" err="1"/>
              <a:t>KigenML</a:t>
            </a:r>
            <a:endParaRPr lang="en-US" dirty="0"/>
          </a:p>
        </p:txBody>
      </p:sp>
      <p:sp>
        <p:nvSpPr>
          <p:cNvPr id="3" name="Title 2"/>
          <p:cNvSpPr>
            <a:spLocks noGrp="1"/>
          </p:cNvSpPr>
          <p:nvPr>
            <p:ph type="ctrTitle"/>
          </p:nvPr>
        </p:nvSpPr>
        <p:spPr/>
        <p:txBody>
          <a:bodyPr/>
          <a:lstStyle/>
          <a:p>
            <a:r>
              <a:rPr lang="en-US" dirty="0"/>
              <a:t>The </a:t>
            </a:r>
            <a:r>
              <a:rPr lang="en-US" dirty="0" err="1"/>
              <a:t>Kigen</a:t>
            </a:r>
            <a:r>
              <a:rPr lang="en-US" dirty="0"/>
              <a:t> Modeling Language (</a:t>
            </a:r>
            <a:r>
              <a:rPr lang="en-US" dirty="0" err="1"/>
              <a:t>KigenML</a:t>
            </a:r>
            <a:r>
              <a:rPr lang="en-US" dirty="0"/>
              <a:t>)</a:t>
            </a:r>
          </a:p>
        </p:txBody>
      </p:sp>
      <p:sp>
        <p:nvSpPr>
          <p:cNvPr id="7" name="Slide Number Placeholder 6"/>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51A9F-9D40-144B-9666-6B30B75E8C1B}" type="slidenum">
              <a:rPr kumimoji="0" lang="en-US" sz="900" b="0" i="0" u="none" strike="noStrike" kern="1200" cap="none" spc="0" normalizeH="0" baseline="0" noProof="0" smtClean="0">
                <a:ln>
                  <a:noFill/>
                </a:ln>
                <a:solidFill>
                  <a:srgbClr val="000000">
                    <a:lumMod val="50000"/>
                    <a:lumOff val="5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lumMod val="50000"/>
                  <a:lumOff val="50000"/>
                </a:srgbClr>
              </a:solidFill>
              <a:effectLst/>
              <a:uLnTx/>
              <a:uFillTx/>
              <a:latin typeface="Arial"/>
              <a:ea typeface="+mn-ea"/>
              <a:cs typeface="+mn-cs"/>
            </a:endParaRPr>
          </a:p>
        </p:txBody>
      </p:sp>
      <p:sp>
        <p:nvSpPr>
          <p:cNvPr id="10" name="Date Placeholder 4">
            <a:extLst>
              <a:ext uri="{FF2B5EF4-FFF2-40B4-BE49-F238E27FC236}">
                <a16:creationId xmlns:a16="http://schemas.microsoft.com/office/drawing/2014/main" id="{A1C9464F-4B9A-8142-9A95-2F5723F0AE52}"/>
              </a:ext>
            </a:extLst>
          </p:cNvPr>
          <p:cNvSpPr>
            <a:spLocks noGrp="1"/>
          </p:cNvSpPr>
          <p:nvPr>
            <p:ph type="dt" sz="half" idx="18"/>
          </p:nvPr>
        </p:nvSpPr>
        <p:spPr>
          <a:xfrm>
            <a:off x="457199" y="6448710"/>
            <a:ext cx="1551709" cy="365125"/>
          </a:xfrm>
        </p:spPr>
        <p:txBody>
          <a:bodyPr/>
          <a:lstStyle/>
          <a:p>
            <a:endParaRPr lang="en-US" dirty="0"/>
          </a:p>
        </p:txBody>
      </p:sp>
      <p:sp>
        <p:nvSpPr>
          <p:cNvPr id="11" name="Footer Placeholder 5">
            <a:extLst>
              <a:ext uri="{FF2B5EF4-FFF2-40B4-BE49-F238E27FC236}">
                <a16:creationId xmlns:a16="http://schemas.microsoft.com/office/drawing/2014/main" id="{246CE76B-28A8-4246-AA01-D42DFEA393FC}"/>
              </a:ext>
            </a:extLst>
          </p:cNvPr>
          <p:cNvSpPr>
            <a:spLocks noGrp="1"/>
          </p:cNvSpPr>
          <p:nvPr>
            <p:ph type="ftr" sz="quarter" idx="19"/>
          </p:nvPr>
        </p:nvSpPr>
        <p:spPr>
          <a:xfrm>
            <a:off x="2132482" y="6448710"/>
            <a:ext cx="4879036" cy="365125"/>
          </a:xfrm>
        </p:spPr>
        <p:txBody>
          <a:bodyPr/>
          <a:lstStyle/>
          <a:p>
            <a:r>
              <a:rPr lang="en-US" dirty="0"/>
              <a:t>Credit: Dr. Sebastian </a:t>
            </a:r>
            <a:r>
              <a:rPr lang="en-US" dirty="0" err="1"/>
              <a:t>Herzig</a:t>
            </a:r>
            <a:endParaRPr lang="en-US" dirty="0"/>
          </a:p>
        </p:txBody>
      </p:sp>
      <p:graphicFrame>
        <p:nvGraphicFramePr>
          <p:cNvPr id="5" name="Table 4">
            <a:extLst>
              <a:ext uri="{FF2B5EF4-FFF2-40B4-BE49-F238E27FC236}">
                <a16:creationId xmlns:a16="http://schemas.microsoft.com/office/drawing/2014/main" id="{1AF8584E-8032-2542-AF50-BDD097FE1290}"/>
              </a:ext>
            </a:extLst>
          </p:cNvPr>
          <p:cNvGraphicFramePr>
            <a:graphicFrameLocks noGrp="1"/>
          </p:cNvGraphicFramePr>
          <p:nvPr>
            <p:extLst/>
          </p:nvPr>
        </p:nvGraphicFramePr>
        <p:xfrm>
          <a:off x="366558" y="1476197"/>
          <a:ext cx="4144129" cy="4154985"/>
        </p:xfrm>
        <a:graphic>
          <a:graphicData uri="http://schemas.openxmlformats.org/drawingml/2006/table">
            <a:tbl>
              <a:tblPr/>
              <a:tblGrid>
                <a:gridCol w="4144129">
                  <a:extLst>
                    <a:ext uri="{9D8B030D-6E8A-4147-A177-3AD203B41FA5}">
                      <a16:colId xmlns:a16="http://schemas.microsoft.com/office/drawing/2014/main" val="4200342991"/>
                    </a:ext>
                  </a:extLst>
                </a:gridCol>
              </a:tblGrid>
              <a:tr h="4154985">
                <a:tc>
                  <a:txBody>
                    <a:bodyPr/>
                    <a:lstStyle/>
                    <a:p>
                      <a:pPr marL="0" marR="0" algn="l">
                        <a:spcBef>
                          <a:spcPts val="0"/>
                        </a:spcBef>
                        <a:spcAft>
                          <a:spcPts val="0"/>
                        </a:spcAft>
                      </a:pPr>
                      <a:r>
                        <a:rPr lang="en-US" sz="1200" dirty="0">
                          <a:solidFill>
                            <a:srgbClr val="4E9072"/>
                          </a:solidFill>
                          <a:effectLst/>
                          <a:latin typeface="Monaco" pitchFamily="2" charset="0"/>
                          <a:ea typeface="Times New Roman" panose="02020603050405020304" pitchFamily="18" charset="0"/>
                          <a:cs typeface="Times New Roman" panose="02020603050405020304" pitchFamily="18" charset="0"/>
                        </a:rPr>
                        <a:t>/* Domain description */</a:t>
                      </a:r>
                      <a:endParaRPr lang="en-US" sz="1400" dirty="0">
                        <a:solidFill>
                          <a:srgbClr val="4E9072"/>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type</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ConstellationMission</a:t>
                      </a:r>
                      <a:r>
                        <a:rPr lang="en-US" sz="1200" dirty="0">
                          <a:effectLst/>
                          <a:latin typeface="Monaco" pitchFamily="2" charset="0"/>
                          <a:ea typeface="Times New Roman" panose="02020603050405020304" pitchFamily="18" charset="0"/>
                          <a:cs typeface="Times New Roman" panose="02020603050405020304" pitchFamily="18" charset="0"/>
                        </a:rPr>
                        <a: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solidFill>
                            <a:srgbClr val="931A68"/>
                          </a:solidFill>
                          <a:effectLst/>
                          <a:latin typeface="Monaco" pitchFamily="2" charset="0"/>
                          <a:ea typeface="Times New Roman" panose="02020603050405020304" pitchFamily="18" charset="0"/>
                          <a:cs typeface="Times New Roman" panose="02020603050405020304" pitchFamily="18" charset="0"/>
                        </a:rPr>
                        <a:t>var</a:t>
                      </a:r>
                      <a:r>
                        <a:rPr lang="en-US" sz="1200" dirty="0">
                          <a:effectLst/>
                          <a:latin typeface="Monaco" pitchFamily="2" charset="0"/>
                          <a:ea typeface="Times New Roman" panose="02020603050405020304" pitchFamily="18" charset="0"/>
                          <a:cs typeface="Times New Roman" panose="02020603050405020304" pitchFamily="18" charset="0"/>
                        </a:rPr>
                        <a:t> spacecraft : Spacecraft [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2</a:t>
                      </a:r>
                      <a:r>
                        <a:rPr lang="en-US" sz="1200" dirty="0">
                          <a:effectLst/>
                          <a:latin typeface="Monaco" pitchFamily="2" charset="0"/>
                          <a:ea typeface="Times New Roman" panose="02020603050405020304" pitchFamily="18" charset="0"/>
                          <a:cs typeface="Times New Roman" panose="02020603050405020304" pitchFamily="18" charset="0"/>
                        </a:rPr>
                        <a:t> ..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50 </a:t>
                      </a:r>
                      <a:r>
                        <a:rPr lang="en-US" sz="1200" dirty="0">
                          <a:effectLst/>
                          <a:latin typeface="Monaco" pitchFamily="2" charset="0"/>
                          <a:ea typeface="Times New Roman" panose="02020603050405020304" pitchFamily="18" charset="0"/>
                          <a:cs typeface="Times New Roman" panose="02020603050405020304" pitchFamily="18" charset="0"/>
                        </a:rPr>
                        <a:t>]</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fun</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cost = { </a:t>
                      </a:r>
                      <a:r>
                        <a:rPr lang="en-US" sz="1200" kern="1200" dirty="0">
                          <a:solidFill>
                            <a:schemeClr val="tx1"/>
                          </a:solidFill>
                          <a:effectLst/>
                          <a:latin typeface="Monaco" pitchFamily="2" charset="0"/>
                          <a:ea typeface="Times New Roman" panose="02020603050405020304" pitchFamily="18" charset="0"/>
                          <a:cs typeface="Times New Roman" panose="02020603050405020304" pitchFamily="18" charset="0"/>
                        </a:rPr>
                        <a:t>…</a:t>
                      </a:r>
                      <a:r>
                        <a:rPr lang="en-US" sz="1200" kern="1200" dirty="0">
                          <a:solidFill>
                            <a:srgbClr val="4E9072"/>
                          </a:solidFill>
                          <a:effectLst/>
                          <a:latin typeface="Monaco" pitchFamily="2" charset="0"/>
                          <a:ea typeface="Times New Roman" panose="02020603050405020304" pitchFamily="18" charset="0"/>
                          <a:cs typeface="Times New Roman" panose="02020603050405020304" pitchFamily="18" charset="0"/>
                        </a:rPr>
                        <a:t>// Some complex function</a:t>
                      </a:r>
                    </a:p>
                    <a:p>
                      <a:pPr marL="0" marR="0" algn="l">
                        <a:spcBef>
                          <a:spcPts val="0"/>
                        </a:spcBef>
                        <a:spcAft>
                          <a:spcPts val="0"/>
                        </a:spcAft>
                      </a:pP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fun</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benefit = { … </a:t>
                      </a:r>
                      <a:r>
                        <a:rPr lang="en-US" sz="1200" kern="1200" dirty="0">
                          <a:solidFill>
                            <a:srgbClr val="4E9072"/>
                          </a:solidFill>
                          <a:effectLst/>
                          <a:latin typeface="Monaco" pitchFamily="2" charset="0"/>
                          <a:ea typeface="Times New Roman" panose="02020603050405020304" pitchFamily="18" charset="0"/>
                          <a:cs typeface="Times New Roman" panose="02020603050405020304" pitchFamily="18" charset="0"/>
                        </a:rPr>
                        <a:t>// Another function</a:t>
                      </a:r>
                      <a:endParaRPr lang="en-US" sz="1200" dirty="0">
                        <a:solidFill>
                          <a:srgbClr val="4E9072"/>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4E9072"/>
                          </a:solidFill>
                          <a:effectLst/>
                          <a:latin typeface="Monaco" pitchFamily="2" charset="0"/>
                          <a:ea typeface="Times New Roman" panose="02020603050405020304" pitchFamily="18" charset="0"/>
                          <a:cs typeface="Times New Roman" panose="02020603050405020304" pitchFamily="18" charset="0"/>
                        </a:rPr>
                        <a:t> </a:t>
                      </a:r>
                      <a:endParaRPr lang="en-US" sz="1400" dirty="0">
                        <a:solidFill>
                          <a:srgbClr val="4E9072"/>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constraint</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atLeast2SC: filter(</a:t>
                      </a:r>
                      <a:b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b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spacecraft, </a:t>
                      </a:r>
                      <a:b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b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(s : Spacecraft)</a:t>
                      </a:r>
                      <a:b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b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=&gt; </a:t>
                      </a:r>
                      <a:r>
                        <a:rPr lang="en-US" sz="1200" dirty="0" err="1">
                          <a:solidFill>
                            <a:srgbClr val="000000"/>
                          </a:solidFill>
                          <a:effectLst/>
                          <a:latin typeface="Monaco" pitchFamily="2" charset="0"/>
                          <a:ea typeface="Times New Roman" panose="02020603050405020304" pitchFamily="18" charset="0"/>
                          <a:cs typeface="Times New Roman" panose="02020603050405020304" pitchFamily="18" charset="0"/>
                        </a:rPr>
                        <a:t>s.payload</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 null</a:t>
                      </a:r>
                      <a:b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b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).size &gt; 1)</a:t>
                      </a:r>
                      <a:endParaRPr lang="en-US" sz="1400" dirty="0">
                        <a:solidFill>
                          <a:srgbClr val="4E9072"/>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type</a:t>
                      </a:r>
                      <a:r>
                        <a:rPr lang="en-US" sz="1200" dirty="0">
                          <a:effectLst/>
                          <a:latin typeface="Monaco" pitchFamily="2" charset="0"/>
                          <a:ea typeface="Times New Roman" panose="02020603050405020304" pitchFamily="18" charset="0"/>
                          <a:cs typeface="Times New Roman" panose="02020603050405020304" pitchFamily="18" charset="0"/>
                        </a:rPr>
                        <a:t> Spacecraft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solidFill>
                            <a:srgbClr val="931A68"/>
                          </a:solidFill>
                          <a:effectLst/>
                          <a:latin typeface="Monaco" pitchFamily="2" charset="0"/>
                          <a:ea typeface="Times New Roman" panose="02020603050405020304" pitchFamily="18" charset="0"/>
                          <a:cs typeface="Times New Roman" panose="02020603050405020304" pitchFamily="18" charset="0"/>
                        </a:rPr>
                        <a:t>var</a:t>
                      </a:r>
                      <a:r>
                        <a:rPr lang="en-US" sz="1200" dirty="0">
                          <a:effectLst/>
                          <a:latin typeface="Monaco" pitchFamily="2" charset="0"/>
                          <a:ea typeface="Times New Roman" panose="02020603050405020304" pitchFamily="18" charset="0"/>
                          <a:cs typeface="Times New Roman" panose="02020603050405020304" pitchFamily="18" charset="0"/>
                        </a:rPr>
                        <a:t> payload : Payload [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0</a:t>
                      </a:r>
                      <a:r>
                        <a:rPr lang="en-US" sz="1200" dirty="0">
                          <a:effectLst/>
                          <a:latin typeface="Monaco" pitchFamily="2" charset="0"/>
                          <a:ea typeface="Times New Roman" panose="02020603050405020304" pitchFamily="18" charset="0"/>
                          <a:cs typeface="Times New Roman" panose="02020603050405020304" pitchFamily="18" charset="0"/>
                        </a:rPr>
                        <a:t> ..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1</a:t>
                      </a:r>
                      <a:r>
                        <a:rPr lang="en-US" sz="1200" dirty="0">
                          <a:effectLst/>
                          <a:latin typeface="Monaco" pitchFamily="2" charset="0"/>
                          <a:ea typeface="Times New Roman" panose="02020603050405020304" pitchFamily="18" charset="0"/>
                          <a:cs typeface="Times New Roman" panose="02020603050405020304" pitchFamily="18" charset="0"/>
                        </a:rPr>
                        <a: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abstract</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type</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Payload</a:t>
                      </a:r>
                      <a:endParaRPr lang="en-US" sz="1400" dirty="0">
                        <a:solidFill>
                          <a:srgbClr val="931A68"/>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type</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InterferometryPayload</a:t>
                      </a:r>
                      <a:endParaRPr lang="en-US" sz="14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extends</a:t>
                      </a:r>
                      <a:r>
                        <a:rPr lang="en-US" sz="1200" dirty="0">
                          <a:effectLst/>
                          <a:latin typeface="Monaco" pitchFamily="2" charset="0"/>
                          <a:ea typeface="Times New Roman" panose="02020603050405020304" pitchFamily="18" charset="0"/>
                          <a:cs typeface="Times New Roman" panose="02020603050405020304" pitchFamily="18" charset="0"/>
                        </a:rPr>
                        <a:t> Payload</a:t>
                      </a:r>
                      <a:endParaRPr lang="en-US" sz="1400" dirty="0">
                        <a:effectLst/>
                        <a:latin typeface="Monaco" pitchFamily="2" charset="0"/>
                        <a:ea typeface="Times New Roman" panose="02020603050405020304" pitchFamily="18" charset="0"/>
                        <a:cs typeface="Times New Roman" panose="02020603050405020304" pitchFamily="18"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4955429"/>
                  </a:ext>
                </a:extLst>
              </a:tr>
            </a:tbl>
          </a:graphicData>
        </a:graphic>
      </p:graphicFrame>
      <p:graphicFrame>
        <p:nvGraphicFramePr>
          <p:cNvPr id="6" name="Table 5">
            <a:extLst>
              <a:ext uri="{FF2B5EF4-FFF2-40B4-BE49-F238E27FC236}">
                <a16:creationId xmlns:a16="http://schemas.microsoft.com/office/drawing/2014/main" id="{9A27D692-E32D-8740-8B74-A39433C1CBEC}"/>
              </a:ext>
            </a:extLst>
          </p:cNvPr>
          <p:cNvGraphicFramePr>
            <a:graphicFrameLocks noGrp="1"/>
          </p:cNvGraphicFramePr>
          <p:nvPr>
            <p:extLst/>
          </p:nvPr>
        </p:nvGraphicFramePr>
        <p:xfrm>
          <a:off x="4618263" y="1476196"/>
          <a:ext cx="4203007" cy="4154985"/>
        </p:xfrm>
        <a:graphic>
          <a:graphicData uri="http://schemas.openxmlformats.org/drawingml/2006/table">
            <a:tbl>
              <a:tblPr/>
              <a:tblGrid>
                <a:gridCol w="4203007">
                  <a:extLst>
                    <a:ext uri="{9D8B030D-6E8A-4147-A177-3AD203B41FA5}">
                      <a16:colId xmlns:a16="http://schemas.microsoft.com/office/drawing/2014/main" val="2217830627"/>
                    </a:ext>
                  </a:extLst>
                </a:gridCol>
              </a:tblGrid>
              <a:tr h="4154985">
                <a:tc>
                  <a:txBody>
                    <a:bodyPr/>
                    <a:lstStyle/>
                    <a:p>
                      <a:pPr marL="0" marR="0" algn="l">
                        <a:spcBef>
                          <a:spcPts val="0"/>
                        </a:spcBef>
                        <a:spcAft>
                          <a:spcPts val="0"/>
                        </a:spcAft>
                      </a:pPr>
                      <a:r>
                        <a:rPr lang="en-US" sz="1200" dirty="0">
                          <a:solidFill>
                            <a:srgbClr val="4E9072"/>
                          </a:solidFill>
                          <a:effectLst/>
                          <a:latin typeface="Monaco" pitchFamily="2" charset="0"/>
                          <a:ea typeface="Times New Roman" panose="02020603050405020304" pitchFamily="18" charset="0"/>
                          <a:cs typeface="Times New Roman" panose="02020603050405020304" pitchFamily="18" charset="0"/>
                        </a:rPr>
                        <a:t>/* Initial conditions */</a:t>
                      </a: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model</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myMission</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of</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ConstellationMission</a:t>
                      </a:r>
                      <a:r>
                        <a:rPr lang="en-US" sz="1200" dirty="0">
                          <a:effectLst/>
                          <a:latin typeface="Monaco" pitchFamily="2" charset="0"/>
                          <a:ea typeface="Times New Roman" panose="02020603050405020304" pitchFamily="18" charset="0"/>
                          <a:cs typeface="Times New Roman" panose="02020603050405020304" pitchFamily="18" charset="0"/>
                        </a:rPr>
                        <a:t> {</a:t>
                      </a: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model</a:t>
                      </a:r>
                      <a:r>
                        <a:rPr lang="en-US" sz="1200" dirty="0">
                          <a:effectLst/>
                          <a:latin typeface="Monaco" pitchFamily="2" charset="0"/>
                          <a:ea typeface="Times New Roman" panose="02020603050405020304" pitchFamily="18" charset="0"/>
                          <a:cs typeface="Times New Roman" panose="02020603050405020304" pitchFamily="18" charset="0"/>
                        </a:rPr>
                        <a:t> sc1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of</a:t>
                      </a:r>
                      <a:r>
                        <a:rPr lang="en-US" sz="1200" dirty="0">
                          <a:effectLst/>
                          <a:latin typeface="Monaco" pitchFamily="2" charset="0"/>
                          <a:ea typeface="Times New Roman" panose="02020603050405020304" pitchFamily="18" charset="0"/>
                          <a:cs typeface="Times New Roman" panose="02020603050405020304" pitchFamily="18" charset="0"/>
                        </a:rPr>
                        <a:t> Spacecraft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in</a:t>
                      </a:r>
                      <a:r>
                        <a:rPr lang="en-US" sz="1200" dirty="0">
                          <a:effectLst/>
                          <a:latin typeface="Monaco" pitchFamily="2" charset="0"/>
                          <a:ea typeface="Times New Roman" panose="02020603050405020304" pitchFamily="18" charset="0"/>
                          <a:cs typeface="Times New Roman" panose="02020603050405020304" pitchFamily="18" charset="0"/>
                        </a:rPr>
                        <a:t> spacecraft</a:t>
                      </a: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model</a:t>
                      </a:r>
                      <a:r>
                        <a:rPr lang="en-US" sz="1200" dirty="0">
                          <a:effectLst/>
                          <a:latin typeface="Monaco" pitchFamily="2" charset="0"/>
                          <a:ea typeface="Times New Roman" panose="02020603050405020304" pitchFamily="18" charset="0"/>
                          <a:cs typeface="Times New Roman" panose="02020603050405020304" pitchFamily="18" charset="0"/>
                        </a:rPr>
                        <a:t> sc2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of</a:t>
                      </a:r>
                      <a:r>
                        <a:rPr lang="en-US" sz="1200" dirty="0">
                          <a:effectLst/>
                          <a:latin typeface="Monaco" pitchFamily="2" charset="0"/>
                          <a:ea typeface="Times New Roman" panose="02020603050405020304" pitchFamily="18" charset="0"/>
                          <a:cs typeface="Times New Roman" panose="02020603050405020304" pitchFamily="18" charset="0"/>
                        </a:rPr>
                        <a:t> Spacecraft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in</a:t>
                      </a:r>
                      <a:r>
                        <a:rPr lang="en-US" sz="1200" dirty="0">
                          <a:effectLst/>
                          <a:latin typeface="Monaco" pitchFamily="2" charset="0"/>
                          <a:ea typeface="Times New Roman" panose="02020603050405020304" pitchFamily="18" charset="0"/>
                          <a:cs typeface="Times New Roman" panose="02020603050405020304" pitchFamily="18" charset="0"/>
                        </a:rPr>
                        <a:t> spacecraft {</a:t>
                      </a: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model</a:t>
                      </a:r>
                      <a:r>
                        <a:rPr lang="en-US" sz="1200" dirty="0">
                          <a:effectLst/>
                          <a:latin typeface="Monaco" pitchFamily="2" charset="0"/>
                          <a:ea typeface="Times New Roman" panose="02020603050405020304" pitchFamily="18" charset="0"/>
                          <a:cs typeface="Times New Roman" panose="02020603050405020304" pitchFamily="18" charset="0"/>
                        </a:rPr>
                        <a:t> p1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of</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InterferometryPayload</a:t>
                      </a:r>
                      <a:r>
                        <a:rPr lang="en-US" sz="1200" dirty="0">
                          <a:effectLst/>
                          <a:latin typeface="Monaco" pitchFamily="2" charset="0"/>
                          <a:ea typeface="Times New Roman" panose="02020603050405020304" pitchFamily="18" charset="0"/>
                          <a:cs typeface="Times New Roman" panose="02020603050405020304" pitchFamily="18" charset="0"/>
                        </a:rPr>
                        <a:t> </a:t>
                      </a:r>
                      <a:br>
                        <a:rPr lang="en-US" sz="1200" dirty="0">
                          <a:effectLst/>
                          <a:latin typeface="Monaco" pitchFamily="2" charset="0"/>
                          <a:ea typeface="Times New Roman" panose="02020603050405020304" pitchFamily="18" charset="0"/>
                          <a:cs typeface="Times New Roman" panose="02020603050405020304" pitchFamily="18" charset="0"/>
                        </a:rPr>
                      </a:b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in</a:t>
                      </a:r>
                      <a:r>
                        <a:rPr lang="en-US" sz="1200" dirty="0">
                          <a:effectLst/>
                          <a:latin typeface="Monaco" pitchFamily="2" charset="0"/>
                          <a:ea typeface="Times New Roman" panose="02020603050405020304" pitchFamily="18" charset="0"/>
                          <a:cs typeface="Times New Roman" panose="02020603050405020304" pitchFamily="18" charset="0"/>
                        </a:rPr>
                        <a:t> payload</a:t>
                      </a: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a:t>
                      </a: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p>
                    <a:p>
                      <a:pPr marL="0" marR="0" algn="l">
                        <a:spcBef>
                          <a:spcPts val="0"/>
                        </a:spcBef>
                        <a:spcAft>
                          <a:spcPts val="0"/>
                        </a:spcAft>
                      </a:pPr>
                      <a:r>
                        <a:rPr lang="en-US" sz="1200" dirty="0">
                          <a:solidFill>
                            <a:srgbClr val="4E9072"/>
                          </a:solidFill>
                          <a:effectLst/>
                          <a:latin typeface="Monaco" pitchFamily="2" charset="0"/>
                          <a:ea typeface="Times New Roman" panose="02020603050405020304" pitchFamily="18" charset="0"/>
                          <a:cs typeface="Times New Roman" panose="02020603050405020304" pitchFamily="18" charset="0"/>
                        </a:rPr>
                        <a:t>/* Define optimization criteria */</a:t>
                      </a: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minimize</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myMission.cost</a:t>
                      </a:r>
                      <a:endParaRPr lang="en-US" sz="12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maximize</a:t>
                      </a:r>
                      <a:r>
                        <a:rPr lang="en-US" sz="1200" dirty="0">
                          <a:effectLst/>
                          <a:latin typeface="Monaco" pitchFamily="2" charset="0"/>
                          <a:ea typeface="Times New Roman" panose="02020603050405020304" pitchFamily="18" charset="0"/>
                          <a:cs typeface="Times New Roman" panose="02020603050405020304" pitchFamily="18" charset="0"/>
                        </a:rPr>
                        <a:t> </a:t>
                      </a:r>
                      <a:r>
                        <a:rPr lang="en-US" sz="1200" dirty="0" err="1">
                          <a:effectLst/>
                          <a:latin typeface="Monaco" pitchFamily="2" charset="0"/>
                          <a:ea typeface="Times New Roman" panose="02020603050405020304" pitchFamily="18" charset="0"/>
                          <a:cs typeface="Times New Roman" panose="02020603050405020304" pitchFamily="18" charset="0"/>
                        </a:rPr>
                        <a:t>myMission.benefit</a:t>
                      </a:r>
                      <a:endParaRPr lang="en-US" sz="1200" dirty="0">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effectLst/>
                          <a:latin typeface="Monaco" pitchFamily="2" charset="0"/>
                          <a:ea typeface="Times New Roman" panose="02020603050405020304" pitchFamily="18" charset="0"/>
                          <a:cs typeface="Times New Roman" panose="02020603050405020304" pitchFamily="18" charset="0"/>
                        </a:rPr>
                        <a:t> </a:t>
                      </a:r>
                    </a:p>
                    <a:p>
                      <a:pPr marL="0" marR="0" algn="l">
                        <a:spcBef>
                          <a:spcPts val="0"/>
                        </a:spcBef>
                        <a:spcAft>
                          <a:spcPts val="0"/>
                        </a:spcAft>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solve</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optimize</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using</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3933FF"/>
                          </a:solidFill>
                          <a:effectLst/>
                          <a:latin typeface="Monaco" pitchFamily="2" charset="0"/>
                          <a:ea typeface="Times New Roman" panose="02020603050405020304" pitchFamily="18" charset="0"/>
                          <a:cs typeface="Times New Roman" panose="02020603050405020304" pitchFamily="18" charset="0"/>
                        </a:rPr>
                        <a:t>'</a:t>
                      </a:r>
                      <a:r>
                        <a:rPr lang="en-US" sz="1200" u="sng" dirty="0" err="1">
                          <a:solidFill>
                            <a:srgbClr val="3933FF"/>
                          </a:solidFill>
                          <a:effectLst/>
                          <a:latin typeface="Monaco" pitchFamily="2" charset="0"/>
                          <a:ea typeface="Times New Roman" panose="02020603050405020304" pitchFamily="18" charset="0"/>
                          <a:cs typeface="Times New Roman" panose="02020603050405020304" pitchFamily="18" charset="0"/>
                        </a:rPr>
                        <a:t>nsgaii</a:t>
                      </a:r>
                      <a:r>
                        <a:rPr lang="en-US" sz="1200" dirty="0">
                          <a:solidFill>
                            <a:srgbClr val="3933FF"/>
                          </a:solidFill>
                          <a:effectLst/>
                          <a:latin typeface="Monaco" pitchFamily="2" charset="0"/>
                          <a:ea typeface="Times New Roman" panose="02020603050405020304" pitchFamily="18" charset="0"/>
                          <a:cs typeface="Times New Roman" panose="02020603050405020304" pitchFamily="18" charset="0"/>
                        </a:rPr>
                        <a:t>'</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30</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times</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endPar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with</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endPar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err="1">
                          <a:solidFill>
                            <a:srgbClr val="931A68"/>
                          </a:solidFill>
                          <a:effectLst/>
                          <a:latin typeface="Monaco" pitchFamily="2" charset="0"/>
                          <a:ea typeface="Times New Roman" panose="02020603050405020304" pitchFamily="18" charset="0"/>
                          <a:cs typeface="Times New Roman" panose="02020603050405020304" pitchFamily="18" charset="0"/>
                        </a:rPr>
                        <a:t>populationSize</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100</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a:t>
                      </a:r>
                      <a:endPar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err="1">
                          <a:solidFill>
                            <a:srgbClr val="931A68"/>
                          </a:solidFill>
                          <a:effectLst/>
                          <a:latin typeface="Monaco" pitchFamily="2" charset="0"/>
                          <a:ea typeface="Times New Roman" panose="02020603050405020304" pitchFamily="18" charset="0"/>
                          <a:cs typeface="Times New Roman" panose="02020603050405020304" pitchFamily="18" charset="0"/>
                        </a:rPr>
                        <a:t>maxGenerations</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20</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rPr>
                        <a:t>          </a:t>
                      </a:r>
                      <a:r>
                        <a:rPr lang="en-US" sz="1200" dirty="0" err="1">
                          <a:solidFill>
                            <a:srgbClr val="931A68"/>
                          </a:solidFill>
                          <a:effectLst/>
                          <a:latin typeface="Monaco" pitchFamily="2" charset="0"/>
                          <a:ea typeface="Times New Roman" panose="02020603050405020304" pitchFamily="18" charset="0"/>
                          <a:cs typeface="Times New Roman" panose="02020603050405020304" pitchFamily="18" charset="0"/>
                        </a:rPr>
                        <a:t>maxSolutionLength</a:t>
                      </a:r>
                      <a:r>
                        <a:rPr lang="en-US" sz="1200" dirty="0">
                          <a:solidFill>
                            <a:srgbClr val="000000"/>
                          </a:solidFill>
                          <a:effectLst/>
                          <a:latin typeface="Monaco" pitchFamily="2" charset="0"/>
                          <a:ea typeface="Times New Roman" panose="02020603050405020304" pitchFamily="18" charset="0"/>
                          <a:cs typeface="Times New Roman" panose="02020603050405020304" pitchFamily="18" charset="0"/>
                        </a:rPr>
                        <a:t> </a:t>
                      </a:r>
                      <a:r>
                        <a:rPr lang="en-US" sz="1200" dirty="0">
                          <a:solidFill>
                            <a:srgbClr val="909090"/>
                          </a:solidFill>
                          <a:effectLst/>
                          <a:latin typeface="Monaco" pitchFamily="2" charset="0"/>
                          <a:ea typeface="Times New Roman" panose="02020603050405020304" pitchFamily="18" charset="0"/>
                          <a:cs typeface="Times New Roman" panose="02020603050405020304" pitchFamily="18" charset="0"/>
                        </a:rPr>
                        <a:t>15</a:t>
                      </a:r>
                      <a:endPar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endParaRPr>
                    </a:p>
                    <a:p>
                      <a:pPr marL="0" marR="0" algn="l">
                        <a:spcBef>
                          <a:spcPts val="0"/>
                        </a:spcBef>
                        <a:spcAft>
                          <a:spcPts val="0"/>
                        </a:spcAft>
                      </a:pPr>
                      <a:endParaRPr lang="en-US" sz="1200" dirty="0">
                        <a:solidFill>
                          <a:srgbClr val="931A68"/>
                        </a:solidFill>
                        <a:effectLst/>
                        <a:latin typeface="Monaco" pitchFamily="2" charset="0"/>
                        <a:ea typeface="Times New Roman" panose="02020603050405020304" pitchFamily="18" charset="0"/>
                        <a:cs typeface="Times New Roman" panose="02020603050405020304" pitchFamily="18"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1510036"/>
                  </a:ext>
                </a:extLst>
              </a:tr>
            </a:tbl>
          </a:graphicData>
        </a:graphic>
      </p:graphicFrame>
      <p:sp>
        <p:nvSpPr>
          <p:cNvPr id="14" name="TextBox 13">
            <a:extLst>
              <a:ext uri="{FF2B5EF4-FFF2-40B4-BE49-F238E27FC236}">
                <a16:creationId xmlns:a16="http://schemas.microsoft.com/office/drawing/2014/main" id="{DCDCDB92-219A-C74F-AF72-9A665D7CA132}"/>
              </a:ext>
            </a:extLst>
          </p:cNvPr>
          <p:cNvSpPr txBox="1"/>
          <p:nvPr/>
        </p:nvSpPr>
        <p:spPr>
          <a:xfrm>
            <a:off x="3672349" y="5116616"/>
            <a:ext cx="4074652" cy="923330"/>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p>
            <a:pPr algn="ctr"/>
            <a:r>
              <a:rPr lang="en-US" b="1" dirty="0">
                <a:solidFill>
                  <a:srgbClr val="0432FF"/>
                </a:solidFill>
                <a:sym typeface="Wingdings"/>
              </a:rPr>
              <a:t>Able to derive domain model and reason about how to explore the space</a:t>
            </a:r>
            <a:endParaRPr lang="en-US" b="1" dirty="0">
              <a:solidFill>
                <a:srgbClr val="0432FF"/>
              </a:solidFill>
            </a:endParaRPr>
          </a:p>
        </p:txBody>
      </p:sp>
    </p:spTree>
    <p:extLst>
      <p:ext uri="{BB962C8B-B14F-4D97-AF65-F5344CB8AC3E}">
        <p14:creationId xmlns:p14="http://schemas.microsoft.com/office/powerpoint/2010/main" val="221535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8FA19904-928D-DF48-A68B-9A64580B4D40}"/>
              </a:ext>
            </a:extLst>
          </p:cNvPr>
          <p:cNvGrpSpPr/>
          <p:nvPr/>
        </p:nvGrpSpPr>
        <p:grpSpPr>
          <a:xfrm>
            <a:off x="0" y="1466078"/>
            <a:ext cx="9144000" cy="2198716"/>
            <a:chOff x="0" y="1466078"/>
            <a:chExt cx="9144000" cy="2198716"/>
          </a:xfrm>
        </p:grpSpPr>
        <p:grpSp>
          <p:nvGrpSpPr>
            <p:cNvPr id="10" name="Group 9">
              <a:extLst>
                <a:ext uri="{FF2B5EF4-FFF2-40B4-BE49-F238E27FC236}">
                  <a16:creationId xmlns:a16="http://schemas.microsoft.com/office/drawing/2014/main" id="{78540A05-A5E0-2E48-93AD-49318891877E}"/>
                </a:ext>
              </a:extLst>
            </p:cNvPr>
            <p:cNvGrpSpPr/>
            <p:nvPr/>
          </p:nvGrpSpPr>
          <p:grpSpPr>
            <a:xfrm>
              <a:off x="0" y="1466078"/>
              <a:ext cx="9144000" cy="860433"/>
              <a:chOff x="0" y="1466078"/>
              <a:chExt cx="9144000" cy="860433"/>
            </a:xfrm>
          </p:grpSpPr>
          <p:sp>
            <p:nvSpPr>
              <p:cNvPr id="31" name="TextBox 30">
                <a:extLst>
                  <a:ext uri="{FF2B5EF4-FFF2-40B4-BE49-F238E27FC236}">
                    <a16:creationId xmlns:a16="http://schemas.microsoft.com/office/drawing/2014/main" id="{204FAEFA-A8A3-414A-AEF5-998E91834908}"/>
                  </a:ext>
                </a:extLst>
              </p:cNvPr>
              <p:cNvSpPr txBox="1"/>
              <p:nvPr/>
            </p:nvSpPr>
            <p:spPr>
              <a:xfrm>
                <a:off x="1076761" y="1466078"/>
                <a:ext cx="1727782" cy="646331"/>
              </a:xfrm>
              <a:prstGeom prst="rect">
                <a:avLst/>
              </a:prstGeom>
              <a:solidFill>
                <a:srgbClr val="FF0000"/>
              </a:solidFill>
              <a:ln>
                <a:solidFill>
                  <a:schemeClr val="tx1"/>
                </a:solidFill>
              </a:ln>
            </p:spPr>
            <p:txBody>
              <a:bodyPr wrap="none" rtlCol="0">
                <a:spAutoFit/>
              </a:bodyPr>
              <a:lstStyle/>
              <a:p>
                <a:pPr algn="ctr"/>
                <a:r>
                  <a:rPr lang="en-US" dirty="0">
                    <a:solidFill>
                      <a:schemeClr val="bg1"/>
                    </a:solidFill>
                  </a:rPr>
                  <a:t>Trade Space is</a:t>
                </a:r>
              </a:p>
              <a:p>
                <a:pPr algn="ctr"/>
                <a:r>
                  <a:rPr lang="en-US" dirty="0">
                    <a:solidFill>
                      <a:schemeClr val="bg1"/>
                    </a:solidFill>
                  </a:rPr>
                  <a:t>Represented</a:t>
                </a:r>
              </a:p>
            </p:txBody>
          </p:sp>
          <p:cxnSp>
            <p:nvCxnSpPr>
              <p:cNvPr id="66" name="Straight Connector 65">
                <a:extLst>
                  <a:ext uri="{FF2B5EF4-FFF2-40B4-BE49-F238E27FC236}">
                    <a16:creationId xmlns:a16="http://schemas.microsoft.com/office/drawing/2014/main" id="{22323DD9-994B-604B-A2E3-1AC87305B677}"/>
                  </a:ext>
                </a:extLst>
              </p:cNvPr>
              <p:cNvCxnSpPr/>
              <p:nvPr/>
            </p:nvCxnSpPr>
            <p:spPr>
              <a:xfrm>
                <a:off x="0" y="2326511"/>
                <a:ext cx="9144000" cy="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DA588E1A-DCDE-BE41-8931-EF0706666401}"/>
                  </a:ext>
                </a:extLst>
              </p:cNvPr>
              <p:cNvSpPr txBox="1"/>
              <p:nvPr/>
            </p:nvSpPr>
            <p:spPr>
              <a:xfrm>
                <a:off x="7318374" y="1466078"/>
                <a:ext cx="1415772" cy="646331"/>
              </a:xfrm>
              <a:prstGeom prst="rect">
                <a:avLst/>
              </a:prstGeom>
              <a:solidFill>
                <a:srgbClr val="FF0000"/>
              </a:solidFill>
              <a:ln>
                <a:solidFill>
                  <a:schemeClr val="tx1"/>
                </a:solidFill>
              </a:ln>
            </p:spPr>
            <p:txBody>
              <a:bodyPr wrap="none" rtlCol="0">
                <a:spAutoFit/>
              </a:bodyPr>
              <a:lstStyle/>
              <a:p>
                <a:pPr algn="ctr"/>
                <a:r>
                  <a:rPr lang="en-US" dirty="0">
                    <a:solidFill>
                      <a:schemeClr val="bg1"/>
                    </a:solidFill>
                  </a:rPr>
                  <a:t>Designs are</a:t>
                </a:r>
              </a:p>
              <a:p>
                <a:pPr algn="ctr"/>
                <a:r>
                  <a:rPr lang="en-US" dirty="0">
                    <a:solidFill>
                      <a:schemeClr val="bg1"/>
                    </a:solidFill>
                  </a:rPr>
                  <a:t>Analyzed</a:t>
                </a:r>
              </a:p>
            </p:txBody>
          </p:sp>
          <p:sp>
            <p:nvSpPr>
              <p:cNvPr id="81" name="TextBox 80">
                <a:extLst>
                  <a:ext uri="{FF2B5EF4-FFF2-40B4-BE49-F238E27FC236}">
                    <a16:creationId xmlns:a16="http://schemas.microsoft.com/office/drawing/2014/main" id="{3187F6ED-6C3A-0044-BC11-0609D60372C7}"/>
                  </a:ext>
                </a:extLst>
              </p:cNvPr>
              <p:cNvSpPr txBox="1"/>
              <p:nvPr/>
            </p:nvSpPr>
            <p:spPr>
              <a:xfrm>
                <a:off x="57360" y="1604577"/>
                <a:ext cx="697627" cy="369332"/>
              </a:xfrm>
              <a:prstGeom prst="rect">
                <a:avLst/>
              </a:prstGeom>
              <a:noFill/>
              <a:ln>
                <a:solidFill>
                  <a:schemeClr val="tx1"/>
                </a:solidFill>
              </a:ln>
            </p:spPr>
            <p:txBody>
              <a:bodyPr wrap="none" rtlCol="0">
                <a:spAutoFit/>
              </a:bodyPr>
              <a:lstStyle/>
              <a:p>
                <a:r>
                  <a:rPr lang="en-US" b="1" i="1" dirty="0"/>
                  <a:t>User</a:t>
                </a:r>
              </a:p>
            </p:txBody>
          </p:sp>
        </p:grpSp>
        <p:grpSp>
          <p:nvGrpSpPr>
            <p:cNvPr id="67" name="Group 66">
              <a:extLst>
                <a:ext uri="{FF2B5EF4-FFF2-40B4-BE49-F238E27FC236}">
                  <a16:creationId xmlns:a16="http://schemas.microsoft.com/office/drawing/2014/main" id="{AFD15269-B2B4-7047-9AD9-F676B1545D4F}"/>
                </a:ext>
              </a:extLst>
            </p:cNvPr>
            <p:cNvGrpSpPr/>
            <p:nvPr/>
          </p:nvGrpSpPr>
          <p:grpSpPr>
            <a:xfrm>
              <a:off x="57360" y="2112409"/>
              <a:ext cx="8717374" cy="1552385"/>
              <a:chOff x="57360" y="2112409"/>
              <a:chExt cx="8717374" cy="1552385"/>
            </a:xfrm>
          </p:grpSpPr>
          <p:grpSp>
            <p:nvGrpSpPr>
              <p:cNvPr id="11" name="Group 10">
                <a:extLst>
                  <a:ext uri="{FF2B5EF4-FFF2-40B4-BE49-F238E27FC236}">
                    <a16:creationId xmlns:a16="http://schemas.microsoft.com/office/drawing/2014/main" id="{B31E8742-E868-D248-B217-249238787856}"/>
                  </a:ext>
                </a:extLst>
              </p:cNvPr>
              <p:cNvGrpSpPr/>
              <p:nvPr/>
            </p:nvGrpSpPr>
            <p:grpSpPr>
              <a:xfrm>
                <a:off x="57360" y="2112409"/>
                <a:ext cx="8717374" cy="1552385"/>
                <a:chOff x="57360" y="2112409"/>
                <a:chExt cx="8717374" cy="1552385"/>
              </a:xfrm>
            </p:grpSpPr>
            <p:sp>
              <p:nvSpPr>
                <p:cNvPr id="39" name="TextBox 38">
                  <a:extLst>
                    <a:ext uri="{FF2B5EF4-FFF2-40B4-BE49-F238E27FC236}">
                      <a16:creationId xmlns:a16="http://schemas.microsoft.com/office/drawing/2014/main" id="{99546C2F-D3D0-ED48-A6A0-21C9166A5CC5}"/>
                    </a:ext>
                  </a:extLst>
                </p:cNvPr>
                <p:cNvSpPr txBox="1"/>
                <p:nvPr/>
              </p:nvSpPr>
              <p:spPr>
                <a:xfrm>
                  <a:off x="2957094" y="2741464"/>
                  <a:ext cx="1710726" cy="923330"/>
                </a:xfrm>
                <a:prstGeom prst="rect">
                  <a:avLst/>
                </a:prstGeom>
                <a:solidFill>
                  <a:srgbClr val="00B0F0"/>
                </a:solidFill>
                <a:ln>
                  <a:solidFill>
                    <a:schemeClr val="tx1"/>
                  </a:solidFill>
                </a:ln>
              </p:spPr>
              <p:txBody>
                <a:bodyPr wrap="none" rtlCol="0">
                  <a:spAutoFit/>
                </a:bodyPr>
                <a:lstStyle/>
                <a:p>
                  <a:pPr algn="ctr"/>
                  <a:r>
                    <a:rPr lang="en-US" dirty="0">
                      <a:solidFill>
                        <a:schemeClr val="bg1"/>
                      </a:solidFill>
                    </a:rPr>
                    <a:t>Initial Model is </a:t>
                  </a:r>
                </a:p>
                <a:p>
                  <a:pPr algn="ctr"/>
                  <a:r>
                    <a:rPr lang="en-US" dirty="0">
                      <a:solidFill>
                        <a:schemeClr val="bg1"/>
                      </a:solidFill>
                    </a:rPr>
                    <a:t>Created to </a:t>
                  </a:r>
                </a:p>
                <a:p>
                  <a:pPr algn="ctr"/>
                  <a:r>
                    <a:rPr lang="en-US" dirty="0">
                      <a:solidFill>
                        <a:schemeClr val="bg1"/>
                      </a:solidFill>
                    </a:rPr>
                    <a:t>Search from</a:t>
                  </a:r>
                </a:p>
              </p:txBody>
            </p:sp>
            <p:sp>
              <p:nvSpPr>
                <p:cNvPr id="42" name="TextBox 41">
                  <a:extLst>
                    <a:ext uri="{FF2B5EF4-FFF2-40B4-BE49-F238E27FC236}">
                      <a16:creationId xmlns:a16="http://schemas.microsoft.com/office/drawing/2014/main" id="{76E5605F-31CC-6B47-9C62-014012F0E437}"/>
                    </a:ext>
                  </a:extLst>
                </p:cNvPr>
                <p:cNvSpPr txBox="1"/>
                <p:nvPr/>
              </p:nvSpPr>
              <p:spPr>
                <a:xfrm>
                  <a:off x="4944316" y="2879963"/>
                  <a:ext cx="2056973" cy="646331"/>
                </a:xfrm>
                <a:prstGeom prst="rect">
                  <a:avLst/>
                </a:prstGeom>
                <a:solidFill>
                  <a:srgbClr val="00B0F0"/>
                </a:solidFill>
                <a:ln>
                  <a:solidFill>
                    <a:schemeClr val="tx1"/>
                  </a:solidFill>
                </a:ln>
              </p:spPr>
              <p:txBody>
                <a:bodyPr wrap="none" rtlCol="0">
                  <a:spAutoFit/>
                </a:bodyPr>
                <a:lstStyle/>
                <a:p>
                  <a:pPr algn="ctr"/>
                  <a:r>
                    <a:rPr lang="en-US" dirty="0">
                      <a:solidFill>
                        <a:schemeClr val="bg1"/>
                      </a:solidFill>
                    </a:rPr>
                    <a:t>Transformation</a:t>
                  </a:r>
                </a:p>
                <a:p>
                  <a:pPr algn="ctr"/>
                  <a:r>
                    <a:rPr lang="en-US" dirty="0">
                      <a:solidFill>
                        <a:schemeClr val="bg1"/>
                      </a:solidFill>
                    </a:rPr>
                    <a:t>Rules are Created</a:t>
                  </a:r>
                </a:p>
              </p:txBody>
            </p:sp>
            <p:sp>
              <p:nvSpPr>
                <p:cNvPr id="43" name="TextBox 42">
                  <a:extLst>
                    <a:ext uri="{FF2B5EF4-FFF2-40B4-BE49-F238E27FC236}">
                      <a16:creationId xmlns:a16="http://schemas.microsoft.com/office/drawing/2014/main" id="{08FFE508-A891-2046-BA25-E2A85E1AF763}"/>
                    </a:ext>
                  </a:extLst>
                </p:cNvPr>
                <p:cNvSpPr txBox="1"/>
                <p:nvPr/>
              </p:nvSpPr>
              <p:spPr>
                <a:xfrm>
                  <a:off x="7277785" y="2879963"/>
                  <a:ext cx="1496949" cy="646331"/>
                </a:xfrm>
                <a:prstGeom prst="rect">
                  <a:avLst/>
                </a:prstGeom>
                <a:solidFill>
                  <a:srgbClr val="00B0F0"/>
                </a:solidFill>
                <a:ln>
                  <a:solidFill>
                    <a:schemeClr val="tx1"/>
                  </a:solidFill>
                </a:ln>
              </p:spPr>
              <p:txBody>
                <a:bodyPr wrap="none" rtlCol="0">
                  <a:spAutoFit/>
                </a:bodyPr>
                <a:lstStyle/>
                <a:p>
                  <a:pPr algn="ctr"/>
                  <a:r>
                    <a:rPr lang="en-US" dirty="0">
                      <a:solidFill>
                        <a:schemeClr val="bg1"/>
                      </a:solidFill>
                    </a:rPr>
                    <a:t>Trade Space</a:t>
                  </a:r>
                </a:p>
                <a:p>
                  <a:pPr algn="ctr"/>
                  <a:r>
                    <a:rPr lang="en-US" dirty="0">
                      <a:solidFill>
                        <a:schemeClr val="bg1"/>
                      </a:solidFill>
                    </a:rPr>
                    <a:t>is Searched</a:t>
                  </a:r>
                </a:p>
              </p:txBody>
            </p:sp>
            <p:cxnSp>
              <p:nvCxnSpPr>
                <p:cNvPr id="44" name="Straight Arrow Connector 43">
                  <a:extLst>
                    <a:ext uri="{FF2B5EF4-FFF2-40B4-BE49-F238E27FC236}">
                      <a16:creationId xmlns:a16="http://schemas.microsoft.com/office/drawing/2014/main" id="{ECFDF473-0C9A-E14B-ADF8-80526DAD09C3}"/>
                    </a:ext>
                  </a:extLst>
                </p:cNvPr>
                <p:cNvCxnSpPr>
                  <a:stCxn id="42" idx="3"/>
                  <a:endCxn id="43" idx="1"/>
                </p:cNvCxnSpPr>
                <p:nvPr/>
              </p:nvCxnSpPr>
              <p:spPr>
                <a:xfrm>
                  <a:off x="7001289" y="3203129"/>
                  <a:ext cx="276496" cy="0"/>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825DEDA9-609E-7447-A05B-66614E13378C}"/>
                    </a:ext>
                  </a:extLst>
                </p:cNvPr>
                <p:cNvCxnSpPr>
                  <a:stCxn id="39" idx="3"/>
                  <a:endCxn id="42" idx="1"/>
                </p:cNvCxnSpPr>
                <p:nvPr/>
              </p:nvCxnSpPr>
              <p:spPr>
                <a:xfrm>
                  <a:off x="4667820" y="3203129"/>
                  <a:ext cx="276496" cy="0"/>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EEB2DDA1-BAC0-0940-A97E-47BDB995BE38}"/>
                    </a:ext>
                  </a:extLst>
                </p:cNvPr>
                <p:cNvCxnSpPr>
                  <a:stCxn id="43" idx="0"/>
                  <a:endCxn id="75" idx="2"/>
                </p:cNvCxnSpPr>
                <p:nvPr/>
              </p:nvCxnSpPr>
              <p:spPr>
                <a:xfrm flipV="1">
                  <a:off x="8026260" y="2112409"/>
                  <a:ext cx="0" cy="767554"/>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BC731337-3D45-324D-874D-0F6834B9F2F8}"/>
                    </a:ext>
                  </a:extLst>
                </p:cNvPr>
                <p:cNvSpPr txBox="1"/>
                <p:nvPr/>
              </p:nvSpPr>
              <p:spPr>
                <a:xfrm>
                  <a:off x="57360" y="2788917"/>
                  <a:ext cx="825867" cy="369332"/>
                </a:xfrm>
                <a:prstGeom prst="rect">
                  <a:avLst/>
                </a:prstGeom>
                <a:noFill/>
                <a:ln>
                  <a:solidFill>
                    <a:schemeClr val="tx1"/>
                  </a:solidFill>
                </a:ln>
              </p:spPr>
              <p:txBody>
                <a:bodyPr wrap="none" rtlCol="0">
                  <a:spAutoFit/>
                </a:bodyPr>
                <a:lstStyle/>
                <a:p>
                  <a:r>
                    <a:rPr lang="en-US" b="1" i="1" dirty="0"/>
                    <a:t>Kigen</a:t>
                  </a:r>
                </a:p>
              </p:txBody>
            </p:sp>
          </p:grpSp>
          <p:sp>
            <p:nvSpPr>
              <p:cNvPr id="60" name="TextBox 59">
                <a:extLst>
                  <a:ext uri="{FF2B5EF4-FFF2-40B4-BE49-F238E27FC236}">
                    <a16:creationId xmlns:a16="http://schemas.microsoft.com/office/drawing/2014/main" id="{79DBF6F9-6C56-7C4D-9390-FD510B00C92F}"/>
                  </a:ext>
                </a:extLst>
              </p:cNvPr>
              <p:cNvSpPr txBox="1"/>
              <p:nvPr/>
            </p:nvSpPr>
            <p:spPr>
              <a:xfrm>
                <a:off x="1200706" y="2874619"/>
                <a:ext cx="1479892" cy="646331"/>
              </a:xfrm>
              <a:prstGeom prst="rect">
                <a:avLst/>
              </a:prstGeom>
              <a:solidFill>
                <a:srgbClr val="00B0F0"/>
              </a:solidFill>
              <a:ln>
                <a:solidFill>
                  <a:schemeClr val="tx1"/>
                </a:solidFill>
              </a:ln>
            </p:spPr>
            <p:txBody>
              <a:bodyPr wrap="none" rtlCol="0">
                <a:spAutoFit/>
              </a:bodyPr>
              <a:lstStyle/>
              <a:p>
                <a:pPr algn="ctr"/>
                <a:r>
                  <a:rPr lang="en-US" dirty="0">
                    <a:solidFill>
                      <a:schemeClr val="bg1"/>
                    </a:solidFill>
                  </a:rPr>
                  <a:t>Compiled to </a:t>
                </a:r>
              </a:p>
              <a:p>
                <a:pPr algn="ctr"/>
                <a:r>
                  <a:rPr lang="en-US" dirty="0">
                    <a:solidFill>
                      <a:schemeClr val="bg1"/>
                    </a:solidFill>
                  </a:rPr>
                  <a:t>EMF</a:t>
                </a:r>
              </a:p>
            </p:txBody>
          </p:sp>
          <p:cxnSp>
            <p:nvCxnSpPr>
              <p:cNvPr id="57" name="Straight Arrow Connector 56">
                <a:extLst>
                  <a:ext uri="{FF2B5EF4-FFF2-40B4-BE49-F238E27FC236}">
                    <a16:creationId xmlns:a16="http://schemas.microsoft.com/office/drawing/2014/main" id="{206A64BC-5D86-3F4A-83A2-B8F82B807A98}"/>
                  </a:ext>
                </a:extLst>
              </p:cNvPr>
              <p:cNvCxnSpPr>
                <a:stCxn id="31" idx="2"/>
                <a:endCxn id="60" idx="0"/>
              </p:cNvCxnSpPr>
              <p:nvPr/>
            </p:nvCxnSpPr>
            <p:spPr>
              <a:xfrm>
                <a:off x="1940652" y="2112409"/>
                <a:ext cx="0" cy="762210"/>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CB44B0E-1B98-8C47-8EC4-9DFFCBBB8453}"/>
                  </a:ext>
                </a:extLst>
              </p:cNvPr>
              <p:cNvCxnSpPr>
                <a:stCxn id="60" idx="3"/>
                <a:endCxn id="39" idx="1"/>
              </p:cNvCxnSpPr>
              <p:nvPr/>
            </p:nvCxnSpPr>
            <p:spPr>
              <a:xfrm>
                <a:off x="2680598" y="3197785"/>
                <a:ext cx="276496" cy="5344"/>
              </a:xfrm>
              <a:prstGeom prst="straightConnector1">
                <a:avLst/>
              </a:prstGeom>
              <a:ln w="3810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2" name="Text Placeholder 1">
            <a:extLst>
              <a:ext uri="{FF2B5EF4-FFF2-40B4-BE49-F238E27FC236}">
                <a16:creationId xmlns:a16="http://schemas.microsoft.com/office/drawing/2014/main" id="{ED340DB9-C8C5-3F4C-885D-29EE12A3A209}"/>
              </a:ext>
            </a:extLst>
          </p:cNvPr>
          <p:cNvSpPr>
            <a:spLocks noGrp="1"/>
          </p:cNvSpPr>
          <p:nvPr>
            <p:ph type="body" sz="quarter" idx="16"/>
          </p:nvPr>
        </p:nvSpPr>
        <p:spPr/>
        <p:txBody>
          <a:bodyPr/>
          <a:lstStyle/>
          <a:p>
            <a:endParaRPr lang="en-US" dirty="0"/>
          </a:p>
        </p:txBody>
      </p:sp>
      <p:sp>
        <p:nvSpPr>
          <p:cNvPr id="3" name="Title 2">
            <a:extLst>
              <a:ext uri="{FF2B5EF4-FFF2-40B4-BE49-F238E27FC236}">
                <a16:creationId xmlns:a16="http://schemas.microsoft.com/office/drawing/2014/main" id="{5893C298-4143-BF4D-96A9-98B298757C1B}"/>
              </a:ext>
            </a:extLst>
          </p:cNvPr>
          <p:cNvSpPr>
            <a:spLocks noGrp="1"/>
          </p:cNvSpPr>
          <p:nvPr>
            <p:ph type="ctrTitle"/>
          </p:nvPr>
        </p:nvSpPr>
        <p:spPr/>
        <p:txBody>
          <a:bodyPr/>
          <a:lstStyle/>
          <a:p>
            <a:r>
              <a:rPr lang="en-US" dirty="0"/>
              <a:t>Kigen Explained</a:t>
            </a:r>
          </a:p>
        </p:txBody>
      </p:sp>
      <p:sp>
        <p:nvSpPr>
          <p:cNvPr id="5" name="Date Placeholder 4">
            <a:extLst>
              <a:ext uri="{FF2B5EF4-FFF2-40B4-BE49-F238E27FC236}">
                <a16:creationId xmlns:a16="http://schemas.microsoft.com/office/drawing/2014/main" id="{C123EFF8-553E-D14C-8AD3-5D02DC0AC938}"/>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BC65FABC-AAC1-ED4C-A12F-A55BC56CD9DB}"/>
              </a:ext>
            </a:extLst>
          </p:cNvPr>
          <p:cNvSpPr>
            <a:spLocks noGrp="1"/>
          </p:cNvSpPr>
          <p:nvPr>
            <p:ph type="ftr" sz="quarter" idx="19"/>
          </p:nvPr>
        </p:nvSpPr>
        <p:spPr/>
        <p:txBody>
          <a:bodyPr/>
          <a:lstStyle/>
          <a:p>
            <a:r>
              <a:rPr lang="en-US" dirty="0"/>
              <a:t>Credit: Dr. Sebastian </a:t>
            </a:r>
            <a:r>
              <a:rPr lang="en-US" dirty="0" err="1"/>
              <a:t>Herizg</a:t>
            </a:r>
            <a:endParaRPr lang="en-US" dirty="0"/>
          </a:p>
        </p:txBody>
      </p:sp>
      <p:sp>
        <p:nvSpPr>
          <p:cNvPr id="7" name="Slide Number Placeholder 6">
            <a:extLst>
              <a:ext uri="{FF2B5EF4-FFF2-40B4-BE49-F238E27FC236}">
                <a16:creationId xmlns:a16="http://schemas.microsoft.com/office/drawing/2014/main" id="{A66D5AC7-09E7-C943-8DA1-64DDB5B4C3DB}"/>
              </a:ext>
            </a:extLst>
          </p:cNvPr>
          <p:cNvSpPr>
            <a:spLocks noGrp="1"/>
          </p:cNvSpPr>
          <p:nvPr>
            <p:ph type="sldNum" sz="quarter" idx="20"/>
          </p:nvPr>
        </p:nvSpPr>
        <p:spPr/>
        <p:txBody>
          <a:bodyPr/>
          <a:lstStyle/>
          <a:p>
            <a:fld id="{F1E51A9F-9D40-144B-9666-6B30B75E8C1B}" type="slidenum">
              <a:rPr lang="en-US" smtClean="0"/>
              <a:pPr/>
              <a:t>6</a:t>
            </a:fld>
            <a:endParaRPr lang="en-US"/>
          </a:p>
        </p:txBody>
      </p:sp>
      <p:grpSp>
        <p:nvGrpSpPr>
          <p:cNvPr id="70" name="Group 69">
            <a:extLst>
              <a:ext uri="{FF2B5EF4-FFF2-40B4-BE49-F238E27FC236}">
                <a16:creationId xmlns:a16="http://schemas.microsoft.com/office/drawing/2014/main" id="{8BA42F9D-8CD4-ED48-BECF-96DEA60518C3}"/>
              </a:ext>
            </a:extLst>
          </p:cNvPr>
          <p:cNvGrpSpPr/>
          <p:nvPr/>
        </p:nvGrpSpPr>
        <p:grpSpPr>
          <a:xfrm>
            <a:off x="1934091" y="1272293"/>
            <a:ext cx="5272644" cy="4013257"/>
            <a:chOff x="2330275" y="1312729"/>
            <a:chExt cx="5272644" cy="4013257"/>
          </a:xfrm>
        </p:grpSpPr>
        <p:grpSp>
          <p:nvGrpSpPr>
            <p:cNvPr id="9" name="Group 8">
              <a:extLst>
                <a:ext uri="{FF2B5EF4-FFF2-40B4-BE49-F238E27FC236}">
                  <a16:creationId xmlns:a16="http://schemas.microsoft.com/office/drawing/2014/main" id="{8260F0D5-ED00-9A43-9D02-EB0C2805A226}"/>
                </a:ext>
              </a:extLst>
            </p:cNvPr>
            <p:cNvGrpSpPr/>
            <p:nvPr/>
          </p:nvGrpSpPr>
          <p:grpSpPr>
            <a:xfrm>
              <a:off x="2680598" y="1312729"/>
              <a:ext cx="4578035" cy="2405408"/>
              <a:chOff x="2621503" y="3505975"/>
              <a:chExt cx="4578035" cy="2405408"/>
            </a:xfrm>
          </p:grpSpPr>
          <p:sp>
            <p:nvSpPr>
              <p:cNvPr id="20" name="Rectangle 19">
                <a:extLst>
                  <a:ext uri="{FF2B5EF4-FFF2-40B4-BE49-F238E27FC236}">
                    <a16:creationId xmlns:a16="http://schemas.microsoft.com/office/drawing/2014/main" id="{AB3B0BC4-D6A7-EC4B-87AB-1931C8C82CC9}"/>
                  </a:ext>
                </a:extLst>
              </p:cNvPr>
              <p:cNvSpPr/>
              <p:nvPr/>
            </p:nvSpPr>
            <p:spPr>
              <a:xfrm>
                <a:off x="2627539" y="3865971"/>
                <a:ext cx="2285999" cy="2045412"/>
              </a:xfrm>
              <a:prstGeom prst="rect">
                <a:avLst/>
              </a:prstGeom>
              <a:solidFill>
                <a:schemeClr val="tx2">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4BFFFA-6109-E643-86D1-71FA2C501FB7}"/>
                  </a:ext>
                </a:extLst>
              </p:cNvPr>
              <p:cNvSpPr/>
              <p:nvPr/>
            </p:nvSpPr>
            <p:spPr>
              <a:xfrm>
                <a:off x="2851022" y="4062140"/>
                <a:ext cx="1296791" cy="406373"/>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a:solidFill>
                      <a:schemeClr val="tx1"/>
                    </a:solidFill>
                  </a:rPr>
                  <a:t>m : Mission</a:t>
                </a:r>
              </a:p>
            </p:txBody>
          </p:sp>
          <p:sp>
            <p:nvSpPr>
              <p:cNvPr id="23" name="Rectangle 22">
                <a:extLst>
                  <a:ext uri="{FF2B5EF4-FFF2-40B4-BE49-F238E27FC236}">
                    <a16:creationId xmlns:a16="http://schemas.microsoft.com/office/drawing/2014/main" id="{07E16EC4-7087-1E4F-BD1D-728B29992877}"/>
                  </a:ext>
                </a:extLst>
              </p:cNvPr>
              <p:cNvSpPr/>
              <p:nvPr/>
            </p:nvSpPr>
            <p:spPr>
              <a:xfrm>
                <a:off x="5097175" y="4062140"/>
                <a:ext cx="1320142" cy="428843"/>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a:solidFill>
                      <a:schemeClr val="tx1"/>
                    </a:solidFill>
                  </a:rPr>
                  <a:t>m : Mission</a:t>
                </a:r>
              </a:p>
            </p:txBody>
          </p:sp>
          <p:sp>
            <p:nvSpPr>
              <p:cNvPr id="24" name="Rectangle 23">
                <a:extLst>
                  <a:ext uri="{FF2B5EF4-FFF2-40B4-BE49-F238E27FC236}">
                    <a16:creationId xmlns:a16="http://schemas.microsoft.com/office/drawing/2014/main" id="{D2704B92-2C2A-684F-B6BC-6D7BF48F6D5A}"/>
                  </a:ext>
                </a:extLst>
              </p:cNvPr>
              <p:cNvSpPr/>
              <p:nvPr/>
            </p:nvSpPr>
            <p:spPr>
              <a:xfrm>
                <a:off x="5598478" y="4769443"/>
                <a:ext cx="1033156" cy="350744"/>
              </a:xfrm>
              <a:prstGeom prst="rect">
                <a:avLst/>
              </a:prstGeom>
              <a:ln>
                <a:solidFill>
                  <a:srgbClr val="009051"/>
                </a:solidFill>
              </a:ln>
            </p:spPr>
            <p:style>
              <a:lnRef idx="2">
                <a:schemeClr val="dk1"/>
              </a:lnRef>
              <a:fillRef idx="1">
                <a:schemeClr val="lt1"/>
              </a:fillRef>
              <a:effectRef idx="0">
                <a:schemeClr val="dk1"/>
              </a:effectRef>
              <a:fontRef idx="minor">
                <a:schemeClr val="dk1"/>
              </a:fontRef>
            </p:style>
            <p:txBody>
              <a:bodyPr rtlCol="0" anchor="t"/>
              <a:lstStyle/>
              <a:p>
                <a:pPr algn="ctr"/>
                <a:r>
                  <a:rPr lang="en-US" sz="1600" dirty="0" err="1">
                    <a:solidFill>
                      <a:srgbClr val="009051"/>
                    </a:solidFill>
                  </a:rPr>
                  <a:t>sc</a:t>
                </a:r>
                <a:r>
                  <a:rPr lang="en-US" sz="1600" dirty="0">
                    <a:solidFill>
                      <a:srgbClr val="009051"/>
                    </a:solidFill>
                  </a:rPr>
                  <a:t> : S/C</a:t>
                </a:r>
              </a:p>
            </p:txBody>
          </p:sp>
          <p:cxnSp>
            <p:nvCxnSpPr>
              <p:cNvPr id="25" name="Straight Connector 24">
                <a:extLst>
                  <a:ext uri="{FF2B5EF4-FFF2-40B4-BE49-F238E27FC236}">
                    <a16:creationId xmlns:a16="http://schemas.microsoft.com/office/drawing/2014/main" id="{29D32368-E3A3-EF45-B65A-A1CF19FF3210}"/>
                  </a:ext>
                </a:extLst>
              </p:cNvPr>
              <p:cNvCxnSpPr>
                <a:stCxn id="21" idx="0"/>
                <a:endCxn id="21" idx="2"/>
              </p:cNvCxnSpPr>
              <p:nvPr/>
            </p:nvCxnSpPr>
            <p:spPr>
              <a:xfrm>
                <a:off x="4913539" y="3865971"/>
                <a:ext cx="0" cy="2045412"/>
              </a:xfrm>
              <a:prstGeom prst="line">
                <a:avLst/>
              </a:prstGeom>
              <a:ln w="12700" cap="flat" cmpd="sng" algn="ctr">
                <a:solidFill>
                  <a:schemeClr val="bg2"/>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DDBD2147-C2F6-EA44-BD04-F13057F43AAB}"/>
                  </a:ext>
                </a:extLst>
              </p:cNvPr>
              <p:cNvSpPr txBox="1"/>
              <p:nvPr/>
            </p:nvSpPr>
            <p:spPr>
              <a:xfrm>
                <a:off x="3122143" y="5272114"/>
                <a:ext cx="1791395" cy="584775"/>
              </a:xfrm>
              <a:prstGeom prst="rect">
                <a:avLst/>
              </a:prstGeom>
              <a:noFill/>
            </p:spPr>
            <p:txBody>
              <a:bodyPr wrap="square" rtlCol="0">
                <a:spAutoFit/>
              </a:bodyPr>
              <a:lstStyle/>
              <a:p>
                <a:pPr algn="r"/>
                <a:r>
                  <a:rPr lang="en-US" sz="1600" i="1" dirty="0">
                    <a:solidFill>
                      <a:schemeClr val="tx1">
                        <a:lumMod val="65000"/>
                        <a:lumOff val="35000"/>
                      </a:schemeClr>
                    </a:solidFill>
                  </a:rPr>
                  <a:t>Left hand side (Condition)</a:t>
                </a:r>
              </a:p>
            </p:txBody>
          </p:sp>
          <p:sp>
            <p:nvSpPr>
              <p:cNvPr id="27" name="TextBox 26">
                <a:extLst>
                  <a:ext uri="{FF2B5EF4-FFF2-40B4-BE49-F238E27FC236}">
                    <a16:creationId xmlns:a16="http://schemas.microsoft.com/office/drawing/2014/main" id="{067522D2-4309-8547-AB06-FC19252DF649}"/>
                  </a:ext>
                </a:extLst>
              </p:cNvPr>
              <p:cNvSpPr txBox="1"/>
              <p:nvPr/>
            </p:nvSpPr>
            <p:spPr>
              <a:xfrm>
                <a:off x="4913538" y="5278841"/>
                <a:ext cx="1883058" cy="584775"/>
              </a:xfrm>
              <a:prstGeom prst="rect">
                <a:avLst/>
              </a:prstGeom>
              <a:noFill/>
            </p:spPr>
            <p:txBody>
              <a:bodyPr wrap="square" rtlCol="0">
                <a:spAutoFit/>
              </a:bodyPr>
              <a:lstStyle/>
              <a:p>
                <a:r>
                  <a:rPr lang="en-US" sz="1600" i="1" dirty="0">
                    <a:solidFill>
                      <a:schemeClr val="tx1">
                        <a:lumMod val="65000"/>
                        <a:lumOff val="35000"/>
                      </a:schemeClr>
                    </a:solidFill>
                  </a:rPr>
                  <a:t>Right hand side (Operation)</a:t>
                </a:r>
              </a:p>
            </p:txBody>
          </p:sp>
          <p:sp>
            <p:nvSpPr>
              <p:cNvPr id="28" name="Rectangle 27">
                <a:extLst>
                  <a:ext uri="{FF2B5EF4-FFF2-40B4-BE49-F238E27FC236}">
                    <a16:creationId xmlns:a16="http://schemas.microsoft.com/office/drawing/2014/main" id="{5CC7C81C-D891-BA41-B61F-4BFFDFB7F14F}"/>
                  </a:ext>
                </a:extLst>
              </p:cNvPr>
              <p:cNvSpPr/>
              <p:nvPr/>
            </p:nvSpPr>
            <p:spPr>
              <a:xfrm>
                <a:off x="6631634" y="4845327"/>
                <a:ext cx="472424" cy="190355"/>
              </a:xfrm>
              <a:prstGeom prst="rect">
                <a:avLst/>
              </a:prstGeom>
              <a:solidFill>
                <a:srgbClr val="00905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t>NEW</a:t>
                </a:r>
              </a:p>
            </p:txBody>
          </p:sp>
          <p:cxnSp>
            <p:nvCxnSpPr>
              <p:cNvPr id="29" name="Straight Arrow Connector 28">
                <a:extLst>
                  <a:ext uri="{FF2B5EF4-FFF2-40B4-BE49-F238E27FC236}">
                    <a16:creationId xmlns:a16="http://schemas.microsoft.com/office/drawing/2014/main" id="{DD9AC5D7-95D3-D241-8EBF-B484C339F4C1}"/>
                  </a:ext>
                </a:extLst>
              </p:cNvPr>
              <p:cNvCxnSpPr>
                <a:endCxn id="24" idx="0"/>
              </p:cNvCxnSpPr>
              <p:nvPr/>
            </p:nvCxnSpPr>
            <p:spPr>
              <a:xfrm>
                <a:off x="5971267" y="4490983"/>
                <a:ext cx="143789" cy="278460"/>
              </a:xfrm>
              <a:prstGeom prst="straightConnector1">
                <a:avLst/>
              </a:prstGeom>
              <a:ln w="19050" cap="flat" cmpd="sng" algn="ctr">
                <a:solidFill>
                  <a:srgbClr val="00905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CDC3B9BC-C69D-6248-828D-C2E37704AEC1}"/>
                  </a:ext>
                </a:extLst>
              </p:cNvPr>
              <p:cNvSpPr/>
              <p:nvPr/>
            </p:nvSpPr>
            <p:spPr>
              <a:xfrm>
                <a:off x="5521034" y="4535035"/>
                <a:ext cx="472424" cy="190355"/>
              </a:xfrm>
              <a:prstGeom prst="rect">
                <a:avLst/>
              </a:prstGeom>
              <a:solidFill>
                <a:srgbClr val="00905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t>NEW</a:t>
                </a:r>
              </a:p>
            </p:txBody>
          </p:sp>
          <p:sp>
            <p:nvSpPr>
              <p:cNvPr id="32" name="TextBox 31">
                <a:extLst>
                  <a:ext uri="{FF2B5EF4-FFF2-40B4-BE49-F238E27FC236}">
                    <a16:creationId xmlns:a16="http://schemas.microsoft.com/office/drawing/2014/main" id="{6E4116FC-F077-EE49-9855-EA1909486CF8}"/>
                  </a:ext>
                </a:extLst>
              </p:cNvPr>
              <p:cNvSpPr txBox="1"/>
              <p:nvPr/>
            </p:nvSpPr>
            <p:spPr>
              <a:xfrm>
                <a:off x="6043806" y="4499410"/>
                <a:ext cx="752790" cy="261610"/>
              </a:xfrm>
              <a:prstGeom prst="rect">
                <a:avLst/>
              </a:prstGeom>
              <a:noFill/>
            </p:spPr>
            <p:txBody>
              <a:bodyPr wrap="square" rtlCol="0">
                <a:spAutoFit/>
              </a:bodyPr>
              <a:lstStyle/>
              <a:p>
                <a:r>
                  <a:rPr lang="en-US" sz="1100">
                    <a:solidFill>
                      <a:srgbClr val="009051"/>
                    </a:solidFill>
                  </a:rPr>
                  <a:t>sc</a:t>
                </a:r>
                <a:endParaRPr lang="en-US" sz="1100" dirty="0">
                  <a:solidFill>
                    <a:srgbClr val="009051"/>
                  </a:solidFill>
                </a:endParaRPr>
              </a:p>
            </p:txBody>
          </p:sp>
          <p:sp>
            <p:nvSpPr>
              <p:cNvPr id="33" name="TextBox 32">
                <a:extLst>
                  <a:ext uri="{FF2B5EF4-FFF2-40B4-BE49-F238E27FC236}">
                    <a16:creationId xmlns:a16="http://schemas.microsoft.com/office/drawing/2014/main" id="{6D538E39-85C1-1D44-9163-0DBD417FB41D}"/>
                  </a:ext>
                </a:extLst>
              </p:cNvPr>
              <p:cNvSpPr txBox="1"/>
              <p:nvPr/>
            </p:nvSpPr>
            <p:spPr>
              <a:xfrm>
                <a:off x="2621503" y="3505975"/>
                <a:ext cx="4571999" cy="369332"/>
              </a:xfrm>
              <a:prstGeom prst="rect">
                <a:avLst/>
              </a:prstGeom>
              <a:noFill/>
            </p:spPr>
            <p:txBody>
              <a:bodyPr wrap="square" rtlCol="0">
                <a:spAutoFit/>
              </a:bodyPr>
              <a:lstStyle/>
              <a:p>
                <a:pPr algn="ctr"/>
                <a:r>
                  <a:rPr lang="en-US" b="1" dirty="0">
                    <a:solidFill>
                      <a:srgbClr val="0432FF"/>
                    </a:solidFill>
                  </a:rPr>
                  <a:t>Rule “</a:t>
                </a:r>
                <a:r>
                  <a:rPr lang="en-US" b="1" dirty="0" err="1">
                    <a:solidFill>
                      <a:srgbClr val="0432FF"/>
                    </a:solidFill>
                  </a:rPr>
                  <a:t>addSpacecraft</a:t>
                </a:r>
                <a:r>
                  <a:rPr lang="en-US" b="1" dirty="0">
                    <a:solidFill>
                      <a:srgbClr val="0432FF"/>
                    </a:solidFill>
                  </a:rPr>
                  <a:t>”</a:t>
                </a:r>
              </a:p>
            </p:txBody>
          </p:sp>
          <p:sp>
            <p:nvSpPr>
              <p:cNvPr id="21" name="Rectangle 20">
                <a:extLst>
                  <a:ext uri="{FF2B5EF4-FFF2-40B4-BE49-F238E27FC236}">
                    <a16:creationId xmlns:a16="http://schemas.microsoft.com/office/drawing/2014/main" id="{F693357B-A719-6343-9DD5-303666097E37}"/>
                  </a:ext>
                </a:extLst>
              </p:cNvPr>
              <p:cNvSpPr/>
              <p:nvPr/>
            </p:nvSpPr>
            <p:spPr>
              <a:xfrm>
                <a:off x="2627539" y="3865971"/>
                <a:ext cx="4571999" cy="2045412"/>
              </a:xfrm>
              <a:prstGeom prst="rect">
                <a:avLst/>
              </a:prstGeom>
              <a:noFill/>
              <a:ln>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3B872D6D-AA3C-044E-B8EB-A300C0882DB0}"/>
                </a:ext>
              </a:extLst>
            </p:cNvPr>
            <p:cNvGrpSpPr/>
            <p:nvPr/>
          </p:nvGrpSpPr>
          <p:grpSpPr>
            <a:xfrm>
              <a:off x="2330275" y="4337938"/>
              <a:ext cx="5272644" cy="988048"/>
              <a:chOff x="7438667" y="4165703"/>
              <a:chExt cx="5272644" cy="988048"/>
            </a:xfrm>
          </p:grpSpPr>
          <p:sp>
            <p:nvSpPr>
              <p:cNvPr id="45" name="Rectangle 44">
                <a:extLst>
                  <a:ext uri="{FF2B5EF4-FFF2-40B4-BE49-F238E27FC236}">
                    <a16:creationId xmlns:a16="http://schemas.microsoft.com/office/drawing/2014/main" id="{92426BBF-EBB5-D04A-8AEB-F09206170E04}"/>
                  </a:ext>
                </a:extLst>
              </p:cNvPr>
              <p:cNvSpPr/>
              <p:nvPr/>
            </p:nvSpPr>
            <p:spPr>
              <a:xfrm>
                <a:off x="10074989" y="4630688"/>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46" name="Rectangle 45">
                <a:extLst>
                  <a:ext uri="{FF2B5EF4-FFF2-40B4-BE49-F238E27FC236}">
                    <a16:creationId xmlns:a16="http://schemas.microsoft.com/office/drawing/2014/main" id="{6EB77D49-E1EF-E147-93CA-27C6FE10093A}"/>
                  </a:ext>
                </a:extLst>
              </p:cNvPr>
              <p:cNvSpPr/>
              <p:nvPr/>
            </p:nvSpPr>
            <p:spPr>
              <a:xfrm>
                <a:off x="11393150" y="4630688"/>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a:t>
                </a:r>
                <a:r>
                  <a:rPr lang="en-US" sz="1400" b="1" dirty="0" err="1">
                    <a:solidFill>
                      <a:schemeClr val="tx1"/>
                    </a:solidFill>
                  </a:rPr>
                  <a:t>Comm</a:t>
                </a:r>
                <a:r>
                  <a:rPr lang="en-US" sz="1400" b="1" dirty="0">
                    <a:solidFill>
                      <a:schemeClr val="tx1"/>
                    </a:solidFill>
                  </a:rPr>
                  <a:t> Link</a:t>
                </a:r>
              </a:p>
            </p:txBody>
          </p:sp>
          <p:sp>
            <p:nvSpPr>
              <p:cNvPr id="47" name="Rectangle 46">
                <a:extLst>
                  <a:ext uri="{FF2B5EF4-FFF2-40B4-BE49-F238E27FC236}">
                    <a16:creationId xmlns:a16="http://schemas.microsoft.com/office/drawing/2014/main" id="{A5D7881A-7905-D84A-BAA4-FC7CDDA0E3B7}"/>
                  </a:ext>
                </a:extLst>
              </p:cNvPr>
              <p:cNvSpPr/>
              <p:nvPr/>
            </p:nvSpPr>
            <p:spPr>
              <a:xfrm>
                <a:off x="7438667" y="4631237"/>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48" name="Rectangle 47">
                <a:extLst>
                  <a:ext uri="{FF2B5EF4-FFF2-40B4-BE49-F238E27FC236}">
                    <a16:creationId xmlns:a16="http://schemas.microsoft.com/office/drawing/2014/main" id="{27641D21-D48B-A348-9CAA-A684F168F3AF}"/>
                  </a:ext>
                </a:extLst>
              </p:cNvPr>
              <p:cNvSpPr/>
              <p:nvPr/>
            </p:nvSpPr>
            <p:spPr>
              <a:xfrm>
                <a:off x="8756828" y="4631237"/>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X-Band </a:t>
                </a:r>
                <a:r>
                  <a:rPr lang="en-US" sz="1400" b="1" dirty="0" err="1">
                    <a:solidFill>
                      <a:schemeClr val="tx1"/>
                    </a:solidFill>
                  </a:rPr>
                  <a:t>Comm</a:t>
                </a:r>
                <a:endParaRPr lang="en-US" sz="1400" b="1" dirty="0">
                  <a:solidFill>
                    <a:schemeClr val="tx1"/>
                  </a:solidFill>
                </a:endParaRPr>
              </a:p>
            </p:txBody>
          </p:sp>
          <p:sp>
            <p:nvSpPr>
              <p:cNvPr id="50" name="TextBox 49">
                <a:extLst>
                  <a:ext uri="{FF2B5EF4-FFF2-40B4-BE49-F238E27FC236}">
                    <a16:creationId xmlns:a16="http://schemas.microsoft.com/office/drawing/2014/main" id="{4445E442-C153-504F-8A68-A01B753E1BDC}"/>
                  </a:ext>
                </a:extLst>
              </p:cNvPr>
              <p:cNvSpPr txBox="1"/>
              <p:nvPr/>
            </p:nvSpPr>
            <p:spPr>
              <a:xfrm>
                <a:off x="8026259" y="4165703"/>
                <a:ext cx="4571999" cy="369332"/>
              </a:xfrm>
              <a:prstGeom prst="rect">
                <a:avLst/>
              </a:prstGeom>
              <a:noFill/>
            </p:spPr>
            <p:txBody>
              <a:bodyPr wrap="square" rtlCol="0">
                <a:spAutoFit/>
              </a:bodyPr>
              <a:lstStyle/>
              <a:p>
                <a:pPr algn="ctr"/>
                <a:r>
                  <a:rPr lang="en-US" b="1" dirty="0">
                    <a:solidFill>
                      <a:srgbClr val="0432FF"/>
                    </a:solidFill>
                  </a:rPr>
                  <a:t>Solution Representation</a:t>
                </a:r>
              </a:p>
            </p:txBody>
          </p:sp>
        </p:grpSp>
      </p:grpSp>
      <p:sp>
        <p:nvSpPr>
          <p:cNvPr id="51" name="Rectangle 50">
            <a:extLst>
              <a:ext uri="{FF2B5EF4-FFF2-40B4-BE49-F238E27FC236}">
                <a16:creationId xmlns:a16="http://schemas.microsoft.com/office/drawing/2014/main" id="{7E7AC94D-6D18-8741-B54F-76F383084551}"/>
              </a:ext>
            </a:extLst>
          </p:cNvPr>
          <p:cNvSpPr/>
          <p:nvPr/>
        </p:nvSpPr>
        <p:spPr>
          <a:xfrm>
            <a:off x="4640411" y="1689965"/>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52" name="Rectangle 51">
            <a:extLst>
              <a:ext uri="{FF2B5EF4-FFF2-40B4-BE49-F238E27FC236}">
                <a16:creationId xmlns:a16="http://schemas.microsoft.com/office/drawing/2014/main" id="{B464864A-1046-5A48-88F6-6FC0A63B5125}"/>
              </a:ext>
            </a:extLst>
          </p:cNvPr>
          <p:cNvSpPr/>
          <p:nvPr/>
        </p:nvSpPr>
        <p:spPr>
          <a:xfrm>
            <a:off x="5958572" y="1689965"/>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a:t>
            </a:r>
            <a:r>
              <a:rPr lang="en-US" sz="1400" b="1" dirty="0" err="1">
                <a:solidFill>
                  <a:schemeClr val="tx1"/>
                </a:solidFill>
              </a:rPr>
              <a:t>Comm</a:t>
            </a:r>
            <a:r>
              <a:rPr lang="en-US" sz="1400" b="1" dirty="0">
                <a:solidFill>
                  <a:schemeClr val="tx1"/>
                </a:solidFill>
              </a:rPr>
              <a:t> Link</a:t>
            </a:r>
          </a:p>
        </p:txBody>
      </p:sp>
      <p:sp>
        <p:nvSpPr>
          <p:cNvPr id="53" name="Rectangle 52">
            <a:extLst>
              <a:ext uri="{FF2B5EF4-FFF2-40B4-BE49-F238E27FC236}">
                <a16:creationId xmlns:a16="http://schemas.microsoft.com/office/drawing/2014/main" id="{C765EF6B-50E0-1D48-8581-A3E18CF9F1D1}"/>
              </a:ext>
            </a:extLst>
          </p:cNvPr>
          <p:cNvSpPr/>
          <p:nvPr/>
        </p:nvSpPr>
        <p:spPr>
          <a:xfrm>
            <a:off x="2011675" y="2466613"/>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54" name="Rectangle 53">
            <a:extLst>
              <a:ext uri="{FF2B5EF4-FFF2-40B4-BE49-F238E27FC236}">
                <a16:creationId xmlns:a16="http://schemas.microsoft.com/office/drawing/2014/main" id="{F3873121-108A-AA4C-B7B8-D8C012121724}"/>
              </a:ext>
            </a:extLst>
          </p:cNvPr>
          <p:cNvSpPr/>
          <p:nvPr/>
        </p:nvSpPr>
        <p:spPr>
          <a:xfrm>
            <a:off x="3329836" y="2466613"/>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a:t>
            </a:r>
            <a:r>
              <a:rPr lang="en-US" sz="1400" b="1" dirty="0" err="1">
                <a:solidFill>
                  <a:schemeClr val="tx1"/>
                </a:solidFill>
              </a:rPr>
              <a:t>Ka</a:t>
            </a:r>
            <a:r>
              <a:rPr lang="en-US" sz="1400" b="1" dirty="0">
                <a:solidFill>
                  <a:schemeClr val="tx1"/>
                </a:solidFill>
              </a:rPr>
              <a:t>-Band </a:t>
            </a:r>
            <a:r>
              <a:rPr lang="en-US" sz="1400" b="1" dirty="0" err="1">
                <a:solidFill>
                  <a:schemeClr val="tx1"/>
                </a:solidFill>
              </a:rPr>
              <a:t>Comm</a:t>
            </a:r>
            <a:endParaRPr lang="en-US" sz="1400" b="1" dirty="0">
              <a:solidFill>
                <a:schemeClr val="tx1"/>
              </a:solidFill>
            </a:endParaRPr>
          </a:p>
        </p:txBody>
      </p:sp>
      <p:sp>
        <p:nvSpPr>
          <p:cNvPr id="55" name="Rectangle 54">
            <a:extLst>
              <a:ext uri="{FF2B5EF4-FFF2-40B4-BE49-F238E27FC236}">
                <a16:creationId xmlns:a16="http://schemas.microsoft.com/office/drawing/2014/main" id="{16227B05-06FB-4847-9C2B-DD1B436F5AF2}"/>
              </a:ext>
            </a:extLst>
          </p:cNvPr>
          <p:cNvSpPr/>
          <p:nvPr/>
        </p:nvSpPr>
        <p:spPr>
          <a:xfrm>
            <a:off x="2004089" y="1690514"/>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56" name="Rectangle 55">
            <a:extLst>
              <a:ext uri="{FF2B5EF4-FFF2-40B4-BE49-F238E27FC236}">
                <a16:creationId xmlns:a16="http://schemas.microsoft.com/office/drawing/2014/main" id="{2EB5AD7D-EA74-B147-B6E9-297B952DAE2F}"/>
              </a:ext>
            </a:extLst>
          </p:cNvPr>
          <p:cNvSpPr/>
          <p:nvPr/>
        </p:nvSpPr>
        <p:spPr>
          <a:xfrm>
            <a:off x="3322250" y="1690514"/>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X-Band </a:t>
            </a:r>
            <a:r>
              <a:rPr lang="en-US" sz="1400" b="1" dirty="0" err="1">
                <a:solidFill>
                  <a:schemeClr val="tx1"/>
                </a:solidFill>
              </a:rPr>
              <a:t>Comm</a:t>
            </a:r>
            <a:endParaRPr lang="en-US" sz="1400" b="1" dirty="0">
              <a:solidFill>
                <a:schemeClr val="tx1"/>
              </a:solidFill>
            </a:endParaRPr>
          </a:p>
        </p:txBody>
      </p:sp>
      <p:sp>
        <p:nvSpPr>
          <p:cNvPr id="58" name="Rectangle 57">
            <a:extLst>
              <a:ext uri="{FF2B5EF4-FFF2-40B4-BE49-F238E27FC236}">
                <a16:creationId xmlns:a16="http://schemas.microsoft.com/office/drawing/2014/main" id="{76B679CE-F45F-E840-88D0-F6FB4907301B}"/>
              </a:ext>
            </a:extLst>
          </p:cNvPr>
          <p:cNvSpPr/>
          <p:nvPr/>
        </p:nvSpPr>
        <p:spPr>
          <a:xfrm>
            <a:off x="4647997" y="2466613"/>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Payload</a:t>
            </a:r>
          </a:p>
        </p:txBody>
      </p:sp>
      <p:sp>
        <p:nvSpPr>
          <p:cNvPr id="61" name="Rectangle 60">
            <a:extLst>
              <a:ext uri="{FF2B5EF4-FFF2-40B4-BE49-F238E27FC236}">
                <a16:creationId xmlns:a16="http://schemas.microsoft.com/office/drawing/2014/main" id="{BAF63AFB-AD12-8D45-A751-9F6CB67AF91F}"/>
              </a:ext>
            </a:extLst>
          </p:cNvPr>
          <p:cNvSpPr/>
          <p:nvPr/>
        </p:nvSpPr>
        <p:spPr>
          <a:xfrm>
            <a:off x="5958572" y="2466613"/>
            <a:ext cx="1318161" cy="522514"/>
          </a:xfrm>
          <a:prstGeom prst="rect">
            <a:avLst/>
          </a:prstGeom>
          <a:solidFill>
            <a:schemeClr val="tx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Spacecraft</a:t>
            </a:r>
          </a:p>
        </p:txBody>
      </p:sp>
      <p:sp>
        <p:nvSpPr>
          <p:cNvPr id="62" name="Rectangle 61">
            <a:extLst>
              <a:ext uri="{FF2B5EF4-FFF2-40B4-BE49-F238E27FC236}">
                <a16:creationId xmlns:a16="http://schemas.microsoft.com/office/drawing/2014/main" id="{08A623D1-39A2-8C47-9C07-9457A3B08502}"/>
              </a:ext>
            </a:extLst>
          </p:cNvPr>
          <p:cNvSpPr/>
          <p:nvPr/>
        </p:nvSpPr>
        <p:spPr>
          <a:xfrm>
            <a:off x="5146224" y="4201592"/>
            <a:ext cx="1318161" cy="522514"/>
          </a:xfrm>
          <a:prstGeom prst="rect">
            <a:avLst/>
          </a:prstGeom>
          <a:solidFill>
            <a:schemeClr val="accent2">
              <a:lumMod val="60000"/>
              <a:lumOff val="4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Add </a:t>
            </a:r>
            <a:r>
              <a:rPr lang="en-US" sz="1400" b="1" dirty="0" err="1">
                <a:solidFill>
                  <a:schemeClr val="tx1"/>
                </a:solidFill>
              </a:rPr>
              <a:t>Ka</a:t>
            </a:r>
            <a:r>
              <a:rPr lang="en-US" sz="1400" b="1" dirty="0">
                <a:solidFill>
                  <a:schemeClr val="tx1"/>
                </a:solidFill>
              </a:rPr>
              <a:t>-Band </a:t>
            </a:r>
            <a:r>
              <a:rPr lang="en-US" sz="1400" b="1" dirty="0" err="1">
                <a:solidFill>
                  <a:schemeClr val="tx1"/>
                </a:solidFill>
              </a:rPr>
              <a:t>Comm</a:t>
            </a:r>
            <a:endParaRPr lang="en-US" sz="1400" b="1" dirty="0">
              <a:solidFill>
                <a:schemeClr val="tx1"/>
              </a:solidFill>
            </a:endParaRPr>
          </a:p>
        </p:txBody>
      </p:sp>
      <p:sp>
        <p:nvSpPr>
          <p:cNvPr id="63" name="TextBox 62">
            <a:extLst>
              <a:ext uri="{FF2B5EF4-FFF2-40B4-BE49-F238E27FC236}">
                <a16:creationId xmlns:a16="http://schemas.microsoft.com/office/drawing/2014/main" id="{F49EC102-9EDA-CE40-9621-364B89B2C698}"/>
              </a:ext>
            </a:extLst>
          </p:cNvPr>
          <p:cNvSpPr txBox="1"/>
          <p:nvPr/>
        </p:nvSpPr>
        <p:spPr>
          <a:xfrm>
            <a:off x="3877155" y="1245257"/>
            <a:ext cx="1539432" cy="400110"/>
          </a:xfrm>
          <a:prstGeom prst="rect">
            <a:avLst/>
          </a:prstGeom>
          <a:noFill/>
        </p:spPr>
        <p:txBody>
          <a:bodyPr wrap="square" rtlCol="0">
            <a:spAutoFit/>
          </a:bodyPr>
          <a:lstStyle/>
          <a:p>
            <a:pPr algn="ctr"/>
            <a:r>
              <a:rPr lang="en-US" sz="2000" b="1" dirty="0">
                <a:solidFill>
                  <a:srgbClr val="00FA00"/>
                </a:solidFill>
              </a:rPr>
              <a:t>Crossover</a:t>
            </a:r>
          </a:p>
        </p:txBody>
      </p:sp>
      <p:sp>
        <p:nvSpPr>
          <p:cNvPr id="64" name="TextBox 63">
            <a:extLst>
              <a:ext uri="{FF2B5EF4-FFF2-40B4-BE49-F238E27FC236}">
                <a16:creationId xmlns:a16="http://schemas.microsoft.com/office/drawing/2014/main" id="{7EC19B38-7AFA-0E48-9DC8-8EFB11557498}"/>
              </a:ext>
            </a:extLst>
          </p:cNvPr>
          <p:cNvSpPr txBox="1"/>
          <p:nvPr/>
        </p:nvSpPr>
        <p:spPr>
          <a:xfrm>
            <a:off x="4658434" y="4858730"/>
            <a:ext cx="1539432" cy="400110"/>
          </a:xfrm>
          <a:prstGeom prst="rect">
            <a:avLst/>
          </a:prstGeom>
          <a:noFill/>
        </p:spPr>
        <p:txBody>
          <a:bodyPr wrap="square" rtlCol="0">
            <a:spAutoFit/>
          </a:bodyPr>
          <a:lstStyle/>
          <a:p>
            <a:pPr algn="ctr"/>
            <a:r>
              <a:rPr lang="en-US" sz="2000" b="1" dirty="0">
                <a:solidFill>
                  <a:schemeClr val="accent2">
                    <a:lumMod val="75000"/>
                  </a:schemeClr>
                </a:solidFill>
              </a:rPr>
              <a:t>Mutation</a:t>
            </a:r>
          </a:p>
        </p:txBody>
      </p:sp>
    </p:spTree>
    <p:extLst>
      <p:ext uri="{BB962C8B-B14F-4D97-AF65-F5344CB8AC3E}">
        <p14:creationId xmlns:p14="http://schemas.microsoft.com/office/powerpoint/2010/main" val="355445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endCondLst>
                                    <p:cond evt="onNext" delay="0">
                                      <p:tgtEl>
                                        <p:sldTgt/>
                                      </p:tgtEl>
                                    </p:cond>
                                  </p:endCondLst>
                                  <p:childTnLst>
                                    <p:set>
                                      <p:cBhvr>
                                        <p:cTn id="11" dur="indefinite"/>
                                        <p:tgtEl>
                                          <p:spTgt spid="68"/>
                                        </p:tgtEl>
                                        <p:attrNameLst>
                                          <p:attrName>style.opacity</p:attrName>
                                        </p:attrNameLst>
                                      </p:cBhvr>
                                      <p:to>
                                        <p:strVal val="0.05"/>
                                      </p:to>
                                    </p:set>
                                    <p:animEffect filter="image" prLst="opacity: 0.05">
                                      <p:cBhvr rctx="IE">
                                        <p:cTn id="12" dur="indefinite"/>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0"/>
                                        </p:tgtEl>
                                      </p:cBhvr>
                                    </p:animEffect>
                                    <p:set>
                                      <p:cBhvr>
                                        <p:cTn id="20" dur="1" fill="hold">
                                          <p:stCondLst>
                                            <p:cond delay="499"/>
                                          </p:stCondLst>
                                        </p:cTn>
                                        <p:tgtEl>
                                          <p:spTgt spid="7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68"/>
                                        </p:tgtEl>
                                        <p:attrNameLst>
                                          <p:attrName>style.opacity</p:attrName>
                                        </p:attrNameLst>
                                      </p:cBhvr>
                                      <p:to>
                                        <p:strVal val="0.5"/>
                                      </p:to>
                                    </p:set>
                                    <p:animEffect filter="image" prLst="opacity: 0.5">
                                      <p:cBhvr rctx="IE">
                                        <p:cTn id="25" dur="indefinite"/>
                                        <p:tgtEl>
                                          <p:spTgt spid="68"/>
                                        </p:tgtEl>
                                      </p:cBhvr>
                                    </p:animEffect>
                                  </p:childTnLst>
                                </p:cTn>
                              </p:par>
                              <p:par>
                                <p:cTn id="26" presetID="10" presetClass="entr" presetSubtype="0" fill="hold" grpId="2"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2"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55"/>
                                        </p:tgtEl>
                                        <p:attrNameLst>
                                          <p:attrName>fillcolor</p:attrName>
                                        </p:attrNameLst>
                                      </p:cBhvr>
                                      <p:to>
                                        <a:srgbClr val="00FA00"/>
                                      </p:to>
                                    </p:animClr>
                                    <p:set>
                                      <p:cBhvr>
                                        <p:cTn id="54" dur="500" fill="hold"/>
                                        <p:tgtEl>
                                          <p:spTgt spid="55"/>
                                        </p:tgtEl>
                                        <p:attrNameLst>
                                          <p:attrName>fill.type</p:attrName>
                                        </p:attrNameLst>
                                      </p:cBhvr>
                                      <p:to>
                                        <p:strVal val="solid"/>
                                      </p:to>
                                    </p:set>
                                    <p:set>
                                      <p:cBhvr>
                                        <p:cTn id="55" dur="500" fill="hold"/>
                                        <p:tgtEl>
                                          <p:spTgt spid="55"/>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56"/>
                                        </p:tgtEl>
                                        <p:attrNameLst>
                                          <p:attrName>fillcolor</p:attrName>
                                        </p:attrNameLst>
                                      </p:cBhvr>
                                      <p:to>
                                        <a:srgbClr val="00FA00"/>
                                      </p:to>
                                    </p:animClr>
                                    <p:set>
                                      <p:cBhvr>
                                        <p:cTn id="58" dur="500" fill="hold"/>
                                        <p:tgtEl>
                                          <p:spTgt spid="56"/>
                                        </p:tgtEl>
                                        <p:attrNameLst>
                                          <p:attrName>fill.type</p:attrName>
                                        </p:attrNameLst>
                                      </p:cBhvr>
                                      <p:to>
                                        <p:strVal val="solid"/>
                                      </p:to>
                                    </p:set>
                                    <p:set>
                                      <p:cBhvr>
                                        <p:cTn id="59" dur="500" fill="hold"/>
                                        <p:tgtEl>
                                          <p:spTgt spid="56"/>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58"/>
                                        </p:tgtEl>
                                        <p:attrNameLst>
                                          <p:attrName>fillcolor</p:attrName>
                                        </p:attrNameLst>
                                      </p:cBhvr>
                                      <p:to>
                                        <a:srgbClr val="00FA00"/>
                                      </p:to>
                                    </p:animClr>
                                    <p:set>
                                      <p:cBhvr>
                                        <p:cTn id="62" dur="500" fill="hold"/>
                                        <p:tgtEl>
                                          <p:spTgt spid="58"/>
                                        </p:tgtEl>
                                        <p:attrNameLst>
                                          <p:attrName>fill.type</p:attrName>
                                        </p:attrNameLst>
                                      </p:cBhvr>
                                      <p:to>
                                        <p:strVal val="solid"/>
                                      </p:to>
                                    </p:set>
                                    <p:set>
                                      <p:cBhvr>
                                        <p:cTn id="63" dur="500" fill="hold"/>
                                        <p:tgtEl>
                                          <p:spTgt spid="58"/>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61"/>
                                        </p:tgtEl>
                                        <p:attrNameLst>
                                          <p:attrName>fillcolor</p:attrName>
                                        </p:attrNameLst>
                                      </p:cBhvr>
                                      <p:to>
                                        <a:srgbClr val="00FA00"/>
                                      </p:to>
                                    </p:animClr>
                                    <p:set>
                                      <p:cBhvr>
                                        <p:cTn id="66" dur="500" fill="hold"/>
                                        <p:tgtEl>
                                          <p:spTgt spid="61"/>
                                        </p:tgtEl>
                                        <p:attrNameLst>
                                          <p:attrName>fill.type</p:attrName>
                                        </p:attrNameLst>
                                      </p:cBhvr>
                                      <p:to>
                                        <p:strVal val="solid"/>
                                      </p:to>
                                    </p:set>
                                    <p:set>
                                      <p:cBhvr>
                                        <p:cTn id="67" dur="500" fill="hold"/>
                                        <p:tgtEl>
                                          <p:spTgt spid="61"/>
                                        </p:tgtEl>
                                        <p:attrNameLst>
                                          <p:attrName>fill.on</p:attrName>
                                        </p:attrNameLst>
                                      </p:cBhvr>
                                      <p:to>
                                        <p:strVal val="true"/>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childTnLst>
                          </p:cTn>
                        </p:par>
                        <p:par>
                          <p:cTn id="72" fill="hold">
                            <p:stCondLst>
                              <p:cond delay="1000"/>
                            </p:stCondLst>
                            <p:childTnLst>
                              <p:par>
                                <p:cTn id="73" presetID="1" presetClass="entr" presetSubtype="0" fill="hold" grpId="1" nodeType="after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childTnLst>
                          </p:cTn>
                        </p:par>
                        <p:par>
                          <p:cTn id="81" fill="hold">
                            <p:stCondLst>
                              <p:cond delay="1000"/>
                            </p:stCondLst>
                            <p:childTnLst>
                              <p:par>
                                <p:cTn id="82" presetID="0" presetClass="path" presetSubtype="0" accel="50000" decel="50000" fill="hold" grpId="0" nodeType="afterEffect">
                                  <p:stCondLst>
                                    <p:cond delay="0"/>
                                  </p:stCondLst>
                                  <p:childTnLst>
                                    <p:animMotion origin="layout" path="M 4.16667E-6 -7.40741E-7 L -0.08976 0.36644 " pathEditMode="relative" rAng="0" ptsTypes="AA">
                                      <p:cBhvr>
                                        <p:cTn id="83" dur="1000" fill="hold"/>
                                        <p:tgtEl>
                                          <p:spTgt spid="55"/>
                                        </p:tgtEl>
                                        <p:attrNameLst>
                                          <p:attrName>ppt_x</p:attrName>
                                          <p:attrName>ppt_y</p:attrName>
                                        </p:attrNameLst>
                                      </p:cBhvr>
                                      <p:rCtr x="-4497" y="18310"/>
                                    </p:animMotion>
                                  </p:childTnLst>
                                </p:cTn>
                              </p:par>
                              <p:par>
                                <p:cTn id="84" presetID="0" presetClass="path" presetSubtype="0" accel="50000" decel="50000" fill="hold" grpId="0" nodeType="withEffect">
                                  <p:stCondLst>
                                    <p:cond delay="0"/>
                                  </p:stCondLst>
                                  <p:childTnLst>
                                    <p:animMotion origin="layout" path="M 3.33333E-6 -7.40741E-7 L -0.08941 0.36644 " pathEditMode="relative" rAng="0" ptsTypes="AA">
                                      <p:cBhvr>
                                        <p:cTn id="85" dur="1000" fill="hold"/>
                                        <p:tgtEl>
                                          <p:spTgt spid="56"/>
                                        </p:tgtEl>
                                        <p:attrNameLst>
                                          <p:attrName>ppt_x</p:attrName>
                                          <p:attrName>ppt_y</p:attrName>
                                        </p:attrNameLst>
                                      </p:cBhvr>
                                      <p:rCtr x="-4479" y="18310"/>
                                    </p:animMotion>
                                  </p:childTnLst>
                                </p:cTn>
                              </p:par>
                            </p:childTnLst>
                          </p:cTn>
                        </p:par>
                        <p:par>
                          <p:cTn id="86" fill="hold">
                            <p:stCondLst>
                              <p:cond delay="2000"/>
                            </p:stCondLst>
                            <p:childTnLst>
                              <p:par>
                                <p:cTn id="87" presetID="0" presetClass="path" presetSubtype="0" accel="50000" decel="50000" fill="hold" grpId="0" nodeType="afterEffect">
                                  <p:stCondLst>
                                    <p:cond delay="0"/>
                                  </p:stCondLst>
                                  <p:childTnLst>
                                    <p:animMotion origin="layout" path="M -1.11111E-6 4.81481E-6 L -0.08889 0.25324 " pathEditMode="relative" rAng="0" ptsTypes="AA">
                                      <p:cBhvr>
                                        <p:cTn id="88" dur="1000" fill="hold"/>
                                        <p:tgtEl>
                                          <p:spTgt spid="61"/>
                                        </p:tgtEl>
                                        <p:attrNameLst>
                                          <p:attrName>ppt_x</p:attrName>
                                          <p:attrName>ppt_y</p:attrName>
                                        </p:attrNameLst>
                                      </p:cBhvr>
                                      <p:rCtr x="-4444" y="12662"/>
                                    </p:animMotion>
                                  </p:childTnLst>
                                </p:cTn>
                              </p:par>
                              <p:par>
                                <p:cTn id="89" presetID="0" presetClass="path" presetSubtype="0" accel="50000" decel="50000" fill="hold" grpId="0" nodeType="withEffect">
                                  <p:stCondLst>
                                    <p:cond delay="0"/>
                                  </p:stCondLst>
                                  <p:childTnLst>
                                    <p:animMotion origin="layout" path="M -1.94444E-6 4.81481E-6 L -0.08993 0.25324 " pathEditMode="relative" rAng="0" ptsTypes="AA">
                                      <p:cBhvr>
                                        <p:cTn id="90" dur="1000" fill="hold"/>
                                        <p:tgtEl>
                                          <p:spTgt spid="58"/>
                                        </p:tgtEl>
                                        <p:attrNameLst>
                                          <p:attrName>ppt_x</p:attrName>
                                          <p:attrName>ppt_y</p:attrName>
                                        </p:attrNameLst>
                                      </p:cBhvr>
                                      <p:rCtr x="-4497" y="12662"/>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fade">
                                      <p:cBhvr>
                                        <p:cTn id="95" dur="500"/>
                                        <p:tgtEl>
                                          <p:spTgt spid="64"/>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500"/>
                                        <p:tgtEl>
                                          <p:spTgt spid="6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3" nodeType="clickEffect">
                                  <p:stCondLst>
                                    <p:cond delay="0"/>
                                  </p:stCondLst>
                                  <p:childTnLst>
                                    <p:animEffect transition="out" filter="fade">
                                      <p:cBhvr>
                                        <p:cTn id="103" dur="500"/>
                                        <p:tgtEl>
                                          <p:spTgt spid="55"/>
                                        </p:tgtEl>
                                      </p:cBhvr>
                                    </p:animEffect>
                                    <p:set>
                                      <p:cBhvr>
                                        <p:cTn id="104" dur="1" fill="hold">
                                          <p:stCondLst>
                                            <p:cond delay="499"/>
                                          </p:stCondLst>
                                        </p:cTn>
                                        <p:tgtEl>
                                          <p:spTgt spid="55"/>
                                        </p:tgtEl>
                                        <p:attrNameLst>
                                          <p:attrName>style.visibility</p:attrName>
                                        </p:attrNameLst>
                                      </p:cBhvr>
                                      <p:to>
                                        <p:strVal val="hidden"/>
                                      </p:to>
                                    </p:set>
                                  </p:childTnLst>
                                </p:cTn>
                              </p:par>
                              <p:par>
                                <p:cTn id="105" presetID="10" presetClass="exit" presetSubtype="0" fill="hold" grpId="3" nodeType="withEffect">
                                  <p:stCondLst>
                                    <p:cond delay="0"/>
                                  </p:stCondLst>
                                  <p:childTnLst>
                                    <p:animEffect transition="out" filter="fade">
                                      <p:cBhvr>
                                        <p:cTn id="106" dur="500"/>
                                        <p:tgtEl>
                                          <p:spTgt spid="56"/>
                                        </p:tgtEl>
                                      </p:cBhvr>
                                    </p:animEffect>
                                    <p:set>
                                      <p:cBhvr>
                                        <p:cTn id="107" dur="1" fill="hold">
                                          <p:stCondLst>
                                            <p:cond delay="499"/>
                                          </p:stCondLst>
                                        </p:cTn>
                                        <p:tgtEl>
                                          <p:spTgt spid="5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51"/>
                                        </p:tgtEl>
                                      </p:cBhvr>
                                    </p:animEffect>
                                    <p:set>
                                      <p:cBhvr>
                                        <p:cTn id="110" dur="1" fill="hold">
                                          <p:stCondLst>
                                            <p:cond delay="499"/>
                                          </p:stCondLst>
                                        </p:cTn>
                                        <p:tgtEl>
                                          <p:spTgt spid="51"/>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52"/>
                                        </p:tgtEl>
                                      </p:cBhvr>
                                    </p:animEffect>
                                    <p:set>
                                      <p:cBhvr>
                                        <p:cTn id="113" dur="1" fill="hold">
                                          <p:stCondLst>
                                            <p:cond delay="499"/>
                                          </p:stCondLst>
                                        </p:cTn>
                                        <p:tgtEl>
                                          <p:spTgt spid="52"/>
                                        </p:tgtEl>
                                        <p:attrNameLst>
                                          <p:attrName>style.visibility</p:attrName>
                                        </p:attrNameLst>
                                      </p:cBhvr>
                                      <p:to>
                                        <p:strVal val="hidden"/>
                                      </p:to>
                                    </p:set>
                                  </p:childTnLst>
                                </p:cTn>
                              </p:par>
                              <p:par>
                                <p:cTn id="114" presetID="10" presetClass="exit" presetSubtype="0" fill="hold" grpId="3" nodeType="withEffect">
                                  <p:stCondLst>
                                    <p:cond delay="0"/>
                                  </p:stCondLst>
                                  <p:childTnLst>
                                    <p:animEffect transition="out" filter="fade">
                                      <p:cBhvr>
                                        <p:cTn id="115" dur="500"/>
                                        <p:tgtEl>
                                          <p:spTgt spid="61"/>
                                        </p:tgtEl>
                                      </p:cBhvr>
                                    </p:animEffect>
                                    <p:set>
                                      <p:cBhvr>
                                        <p:cTn id="116" dur="1" fill="hold">
                                          <p:stCondLst>
                                            <p:cond delay="499"/>
                                          </p:stCondLst>
                                        </p:cTn>
                                        <p:tgtEl>
                                          <p:spTgt spid="61"/>
                                        </p:tgtEl>
                                        <p:attrNameLst>
                                          <p:attrName>style.visibility</p:attrName>
                                        </p:attrNameLst>
                                      </p:cBhvr>
                                      <p:to>
                                        <p:strVal val="hidden"/>
                                      </p:to>
                                    </p:set>
                                  </p:childTnLst>
                                </p:cTn>
                              </p:par>
                              <p:par>
                                <p:cTn id="117" presetID="10" presetClass="exit" presetSubtype="0" fill="hold" grpId="3" nodeType="withEffect">
                                  <p:stCondLst>
                                    <p:cond delay="0"/>
                                  </p:stCondLst>
                                  <p:childTnLst>
                                    <p:animEffect transition="out" filter="fade">
                                      <p:cBhvr>
                                        <p:cTn id="118" dur="500"/>
                                        <p:tgtEl>
                                          <p:spTgt spid="58"/>
                                        </p:tgtEl>
                                      </p:cBhvr>
                                    </p:animEffect>
                                    <p:set>
                                      <p:cBhvr>
                                        <p:cTn id="119" dur="1" fill="hold">
                                          <p:stCondLst>
                                            <p:cond delay="499"/>
                                          </p:stCondLst>
                                        </p:cTn>
                                        <p:tgtEl>
                                          <p:spTgt spid="58"/>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54"/>
                                        </p:tgtEl>
                                      </p:cBhvr>
                                    </p:animEffect>
                                    <p:set>
                                      <p:cBhvr>
                                        <p:cTn id="122" dur="1" fill="hold">
                                          <p:stCondLst>
                                            <p:cond delay="499"/>
                                          </p:stCondLst>
                                        </p:cTn>
                                        <p:tgtEl>
                                          <p:spTgt spid="54"/>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53"/>
                                        </p:tgtEl>
                                      </p:cBhvr>
                                    </p:animEffect>
                                    <p:set>
                                      <p:cBhvr>
                                        <p:cTn id="125" dur="1" fill="hold">
                                          <p:stCondLst>
                                            <p:cond delay="499"/>
                                          </p:stCondLst>
                                        </p:cTn>
                                        <p:tgtEl>
                                          <p:spTgt spid="5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62"/>
                                        </p:tgtEl>
                                      </p:cBhvr>
                                    </p:animEffect>
                                    <p:set>
                                      <p:cBhvr>
                                        <p:cTn id="128" dur="1" fill="hold">
                                          <p:stCondLst>
                                            <p:cond delay="499"/>
                                          </p:stCondLst>
                                        </p:cTn>
                                        <p:tgtEl>
                                          <p:spTgt spid="6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63"/>
                                        </p:tgtEl>
                                      </p:cBhvr>
                                    </p:animEffect>
                                    <p:set>
                                      <p:cBhvr>
                                        <p:cTn id="131" dur="1" fill="hold">
                                          <p:stCondLst>
                                            <p:cond delay="499"/>
                                          </p:stCondLst>
                                        </p:cTn>
                                        <p:tgtEl>
                                          <p:spTgt spid="63"/>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64"/>
                                        </p:tgtEl>
                                      </p:cBhvr>
                                    </p:animEffect>
                                    <p:set>
                                      <p:cBhvr>
                                        <p:cTn id="134" dur="1" fill="hold">
                                          <p:stCondLst>
                                            <p:cond delay="499"/>
                                          </p:stCondLst>
                                        </p:cTn>
                                        <p:tgtEl>
                                          <p:spTgt spid="64"/>
                                        </p:tgtEl>
                                        <p:attrNameLst>
                                          <p:attrName>style.visibility</p:attrName>
                                        </p:attrNameLst>
                                      </p:cBhvr>
                                      <p:to>
                                        <p:strVal val="hidden"/>
                                      </p:to>
                                    </p:set>
                                  </p:childTnLst>
                                </p:cTn>
                              </p:par>
                              <p:par>
                                <p:cTn id="135" presetID="9" presetClass="emph" presetSubtype="0" nodeType="withEffect">
                                  <p:stCondLst>
                                    <p:cond delay="0"/>
                                  </p:stCondLst>
                                  <p:childTnLst>
                                    <p:set>
                                      <p:cBhvr>
                                        <p:cTn id="136" dur="indefinite"/>
                                        <p:tgtEl>
                                          <p:spTgt spid="68"/>
                                        </p:tgtEl>
                                        <p:attrNameLst>
                                          <p:attrName>style.opacity</p:attrName>
                                        </p:attrNameLst>
                                      </p:cBhvr>
                                      <p:to>
                                        <p:strVal val="1"/>
                                      </p:to>
                                    </p:set>
                                    <p:animEffect filter="image" prLst="opacity: 1">
                                      <p:cBhvr rctx="IE">
                                        <p:cTn id="137" dur="indefinite"/>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5" grpId="2" animBg="1"/>
      <p:bldP spid="55" grpId="3" animBg="1"/>
      <p:bldP spid="56" grpId="0" animBg="1"/>
      <p:bldP spid="56" grpId="1" animBg="1"/>
      <p:bldP spid="56" grpId="2" animBg="1"/>
      <p:bldP spid="56" grpId="3" animBg="1"/>
      <p:bldP spid="58" grpId="0" animBg="1"/>
      <p:bldP spid="58" grpId="1" animBg="1"/>
      <p:bldP spid="58" grpId="2" animBg="1"/>
      <p:bldP spid="58" grpId="3" animBg="1"/>
      <p:bldP spid="61" grpId="0" animBg="1"/>
      <p:bldP spid="61" grpId="1" animBg="1"/>
      <p:bldP spid="61" grpId="2" animBg="1"/>
      <p:bldP spid="61" grpId="3" animBg="1"/>
      <p:bldP spid="62" grpId="0" animBg="1"/>
      <p:bldP spid="62" grpId="1" animBg="1"/>
      <p:bldP spid="63" grpId="0"/>
      <p:bldP spid="63" grpId="1"/>
      <p:bldP spid="64" grpId="0"/>
      <p:bldP spid="6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Motivating Case Study: Spacecraft-Based Radio Interferometry</a:t>
            </a:r>
          </a:p>
        </p:txBody>
      </p:sp>
      <p:sp>
        <p:nvSpPr>
          <p:cNvPr id="3" name="Title 2"/>
          <p:cNvSpPr>
            <a:spLocks noGrp="1"/>
          </p:cNvSpPr>
          <p:nvPr>
            <p:ph type="ctrTitle"/>
          </p:nvPr>
        </p:nvSpPr>
        <p:spPr/>
        <p:txBody>
          <a:bodyPr/>
          <a:lstStyle/>
          <a:p>
            <a:r>
              <a:rPr lang="en-US" dirty="0"/>
              <a:t>Background</a:t>
            </a:r>
          </a:p>
        </p:txBody>
      </p:sp>
      <p:sp>
        <p:nvSpPr>
          <p:cNvPr id="5" name="Date Placeholder 4"/>
          <p:cNvSpPr>
            <a:spLocks noGrp="1"/>
          </p:cNvSpPr>
          <p:nvPr>
            <p:ph type="dt" sz="half" idx="18"/>
          </p:nvPr>
        </p:nvSpPr>
        <p:spPr/>
        <p:txBody>
          <a:bodyPr/>
          <a:lstStyle/>
          <a:p>
            <a:endParaRPr lang="en-US" dirty="0"/>
          </a:p>
        </p:txBody>
      </p:sp>
      <p:sp>
        <p:nvSpPr>
          <p:cNvPr id="6" name="Footer Placeholder 5"/>
          <p:cNvSpPr>
            <a:spLocks noGrp="1"/>
          </p:cNvSpPr>
          <p:nvPr>
            <p:ph type="ftr" sz="quarter" idx="19"/>
          </p:nvPr>
        </p:nvSpPr>
        <p:spPr/>
        <p:txBody>
          <a:bodyPr/>
          <a:lstStyle/>
          <a:p>
            <a:r>
              <a:rPr lang="en-US" dirty="0"/>
              <a:t>Credit: Dr. Sebastian </a:t>
            </a:r>
            <a:r>
              <a:rPr lang="en-US" dirty="0" err="1"/>
              <a:t>Herzig</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7</a:t>
            </a:fld>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1569"/>
          <a:stretch/>
        </p:blipFill>
        <p:spPr>
          <a:xfrm>
            <a:off x="4834645" y="4209468"/>
            <a:ext cx="3735311" cy="1634301"/>
          </a:xfrm>
          <a:prstGeom prst="rect">
            <a:avLst/>
          </a:prstGeom>
        </p:spPr>
      </p:pic>
      <p:pic>
        <p:nvPicPr>
          <p:cNvPr id="4" name="Picture 3"/>
          <p:cNvPicPr>
            <a:picLocks noChangeAspect="1"/>
          </p:cNvPicPr>
          <p:nvPr/>
        </p:nvPicPr>
        <p:blipFill rotWithShape="1">
          <a:blip r:embed="rId4"/>
          <a:srcRect t="23530" b="4174"/>
          <a:stretch/>
        </p:blipFill>
        <p:spPr>
          <a:xfrm>
            <a:off x="573425" y="1545954"/>
            <a:ext cx="3811303" cy="2064053"/>
          </a:xfrm>
          <a:prstGeom prst="rect">
            <a:avLst/>
          </a:prstGeom>
        </p:spPr>
      </p:pic>
      <p:sp>
        <p:nvSpPr>
          <p:cNvPr id="9" name="TextBox 8"/>
          <p:cNvSpPr txBox="1"/>
          <p:nvPr/>
        </p:nvSpPr>
        <p:spPr>
          <a:xfrm>
            <a:off x="4534189" y="1435622"/>
            <a:ext cx="4301055" cy="2246769"/>
          </a:xfrm>
          <a:prstGeom prst="rect">
            <a:avLst/>
          </a:prstGeom>
          <a:noFill/>
        </p:spPr>
        <p:txBody>
          <a:bodyPr wrap="square" rtlCol="0">
            <a:spAutoFit/>
          </a:bodyPr>
          <a:lstStyle/>
          <a:p>
            <a:r>
              <a:rPr lang="en-US" sz="2000" b="1" dirty="0">
                <a:solidFill>
                  <a:srgbClr val="002060"/>
                </a:solidFill>
              </a:rPr>
              <a:t>Radio interferometers</a:t>
            </a:r>
            <a:r>
              <a:rPr lang="en-US" sz="2000" dirty="0"/>
              <a:t>:</a:t>
            </a:r>
          </a:p>
          <a:p>
            <a:pPr marL="285750" indent="-285750">
              <a:buFont typeface="Arial" charset="0"/>
              <a:buChar char="•"/>
            </a:pPr>
            <a:r>
              <a:rPr lang="en-US" sz="2000" dirty="0"/>
              <a:t>Radio telescopes consisting of multiple antennas</a:t>
            </a:r>
          </a:p>
          <a:p>
            <a:pPr marL="285750" indent="-285750">
              <a:buFont typeface="Arial" charset="0"/>
              <a:buChar char="•"/>
            </a:pPr>
            <a:r>
              <a:rPr lang="en-US" sz="2000" dirty="0"/>
              <a:t>Achieve the same angular resolution as that of a single telescope with the same aperture</a:t>
            </a:r>
          </a:p>
          <a:p>
            <a:r>
              <a:rPr lang="en-US" sz="2000" dirty="0">
                <a:solidFill>
                  <a:srgbClr val="002060"/>
                </a:solidFill>
                <a:sym typeface="Wingdings"/>
              </a:rPr>
              <a:t> Typically ground-based</a:t>
            </a:r>
            <a:endParaRPr lang="en-US" sz="2000" dirty="0">
              <a:solidFill>
                <a:srgbClr val="002060"/>
              </a:solidFill>
            </a:endParaRPr>
          </a:p>
        </p:txBody>
      </p:sp>
      <p:sp>
        <p:nvSpPr>
          <p:cNvPr id="12" name="TextBox 11"/>
          <p:cNvSpPr txBox="1"/>
          <p:nvPr/>
        </p:nvSpPr>
        <p:spPr>
          <a:xfrm>
            <a:off x="494586" y="3970907"/>
            <a:ext cx="4204941" cy="2246769"/>
          </a:xfrm>
          <a:prstGeom prst="rect">
            <a:avLst/>
          </a:prstGeom>
          <a:noFill/>
        </p:spPr>
        <p:txBody>
          <a:bodyPr wrap="square" rtlCol="0">
            <a:spAutoFit/>
          </a:bodyPr>
          <a:lstStyle/>
          <a:p>
            <a:r>
              <a:rPr lang="en-US" sz="2000" b="1" dirty="0">
                <a:solidFill>
                  <a:srgbClr val="002060"/>
                </a:solidFill>
              </a:rPr>
              <a:t>Want to do this in space:</a:t>
            </a:r>
          </a:p>
          <a:p>
            <a:pPr marL="285750" indent="-285750">
              <a:buFont typeface="Arial" charset="0"/>
              <a:buChar char="•"/>
            </a:pPr>
            <a:r>
              <a:rPr lang="en-US" sz="2000" dirty="0"/>
              <a:t>Frequencies &lt; 30Mhz blocked by ionosphere</a:t>
            </a:r>
          </a:p>
          <a:p>
            <a:pPr marL="285750" indent="-285750">
              <a:buFont typeface="Arial" charset="0"/>
              <a:buChar char="•"/>
            </a:pPr>
            <a:r>
              <a:rPr lang="en-US" sz="2000" dirty="0"/>
              <a:t>Cluster of spacecraft (3 – 50) functioning as telescopes in LLO</a:t>
            </a:r>
          </a:p>
          <a:p>
            <a:r>
              <a:rPr lang="en-US" sz="2000" dirty="0">
                <a:solidFill>
                  <a:srgbClr val="002060"/>
                </a:solidFill>
                <a:sym typeface="Wingdings"/>
              </a:rPr>
              <a:t> </a:t>
            </a:r>
            <a:r>
              <a:rPr lang="en-US" sz="2000" dirty="0" err="1">
                <a:solidFill>
                  <a:srgbClr val="002060"/>
                </a:solidFill>
              </a:rPr>
              <a:t>CubeSats</a:t>
            </a:r>
            <a:r>
              <a:rPr lang="en-US" sz="2000" dirty="0">
                <a:solidFill>
                  <a:srgbClr val="002060"/>
                </a:solidFill>
              </a:rPr>
              <a:t> or </a:t>
            </a:r>
            <a:r>
              <a:rPr lang="en-US" sz="2000" dirty="0" err="1">
                <a:solidFill>
                  <a:srgbClr val="002060"/>
                </a:solidFill>
              </a:rPr>
              <a:t>SmallSats</a:t>
            </a:r>
            <a:r>
              <a:rPr lang="en-US" sz="2000" dirty="0">
                <a:solidFill>
                  <a:srgbClr val="002060"/>
                </a:solidFill>
              </a:rPr>
              <a:t> are </a:t>
            </a:r>
            <a:br>
              <a:rPr lang="en-US" sz="2000" dirty="0">
                <a:solidFill>
                  <a:srgbClr val="002060"/>
                </a:solidFill>
              </a:rPr>
            </a:br>
            <a:r>
              <a:rPr lang="en-US" sz="2000" dirty="0">
                <a:solidFill>
                  <a:srgbClr val="002060"/>
                </a:solidFill>
              </a:rPr>
              <a:t>     promising enablers for this</a:t>
            </a:r>
          </a:p>
        </p:txBody>
      </p:sp>
      <p:sp>
        <p:nvSpPr>
          <p:cNvPr id="10" name="Rectangle 9"/>
          <p:cNvSpPr/>
          <p:nvPr/>
        </p:nvSpPr>
        <p:spPr>
          <a:xfrm>
            <a:off x="494586" y="3574382"/>
            <a:ext cx="4204941" cy="400110"/>
          </a:xfrm>
          <a:prstGeom prst="rect">
            <a:avLst/>
          </a:prstGeom>
        </p:spPr>
        <p:txBody>
          <a:bodyPr wrap="square">
            <a:spAutoFit/>
          </a:bodyPr>
          <a:lstStyle/>
          <a:p>
            <a:r>
              <a:rPr lang="en-US" sz="1000" i="1">
                <a:solidFill>
                  <a:schemeClr val="tx1">
                    <a:lumMod val="50000"/>
                    <a:lumOff val="50000"/>
                  </a:schemeClr>
                </a:solidFill>
              </a:rPr>
              <a:t>Source: http</a:t>
            </a:r>
            <a:r>
              <a:rPr lang="en-US" sz="1000" i="1" dirty="0">
                <a:solidFill>
                  <a:schemeClr val="tx1">
                    <a:lumMod val="50000"/>
                    <a:lumOff val="50000"/>
                  </a:schemeClr>
                </a:solidFill>
              </a:rPr>
              <a:t>://</a:t>
            </a:r>
            <a:r>
              <a:rPr lang="en-US" sz="1000" i="1" dirty="0" err="1">
                <a:solidFill>
                  <a:schemeClr val="tx1">
                    <a:lumMod val="50000"/>
                    <a:lumOff val="50000"/>
                  </a:schemeClr>
                </a:solidFill>
              </a:rPr>
              <a:t>www.passmyexams.co.uk</a:t>
            </a:r>
            <a:r>
              <a:rPr lang="en-US" sz="1000" i="1" dirty="0">
                <a:solidFill>
                  <a:schemeClr val="tx1">
                    <a:lumMod val="50000"/>
                    <a:lumOff val="50000"/>
                  </a:schemeClr>
                </a:solidFill>
              </a:rPr>
              <a:t>/GCSE/physics/images/radio-telescopes-</a:t>
            </a:r>
            <a:r>
              <a:rPr lang="en-US" sz="1000" i="1" dirty="0" err="1">
                <a:solidFill>
                  <a:schemeClr val="tx1">
                    <a:lumMod val="50000"/>
                    <a:lumOff val="50000"/>
                  </a:schemeClr>
                </a:solidFill>
              </a:rPr>
              <a:t>outdoors.jpg</a:t>
            </a:r>
            <a:endParaRPr lang="en-US" sz="1000" i="1" dirty="0">
              <a:solidFill>
                <a:schemeClr val="tx1">
                  <a:lumMod val="50000"/>
                  <a:lumOff val="50000"/>
                </a:schemeClr>
              </a:solidFill>
            </a:endParaRPr>
          </a:p>
        </p:txBody>
      </p:sp>
    </p:spTree>
    <p:extLst>
      <p:ext uri="{BB962C8B-B14F-4D97-AF65-F5344CB8AC3E}">
        <p14:creationId xmlns:p14="http://schemas.microsoft.com/office/powerpoint/2010/main" val="152368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F61033-BD0F-E84D-9129-CF6A9162AC06}"/>
              </a:ext>
            </a:extLst>
          </p:cNvPr>
          <p:cNvSpPr>
            <a:spLocks noGrp="1"/>
          </p:cNvSpPr>
          <p:nvPr>
            <p:ph type="body" sz="quarter" idx="16"/>
          </p:nvPr>
        </p:nvSpPr>
        <p:spPr/>
        <p:txBody>
          <a:bodyPr/>
          <a:lstStyle/>
          <a:p>
            <a:r>
              <a:rPr lang="en-US" dirty="0"/>
              <a:t>Results from Multi-Spacecraft Interferometry Mission</a:t>
            </a:r>
          </a:p>
        </p:txBody>
      </p:sp>
      <p:sp>
        <p:nvSpPr>
          <p:cNvPr id="3" name="Title 2">
            <a:extLst>
              <a:ext uri="{FF2B5EF4-FFF2-40B4-BE49-F238E27FC236}">
                <a16:creationId xmlns:a16="http://schemas.microsoft.com/office/drawing/2014/main" id="{31BEFE23-5E9E-AC44-A571-D13933AA113A}"/>
              </a:ext>
            </a:extLst>
          </p:cNvPr>
          <p:cNvSpPr>
            <a:spLocks noGrp="1"/>
          </p:cNvSpPr>
          <p:nvPr>
            <p:ph type="ctrTitle"/>
          </p:nvPr>
        </p:nvSpPr>
        <p:spPr/>
        <p:txBody>
          <a:bodyPr/>
          <a:lstStyle/>
          <a:p>
            <a:r>
              <a:rPr lang="en-US" dirty="0"/>
              <a:t>Background</a:t>
            </a:r>
          </a:p>
        </p:txBody>
      </p:sp>
      <p:sp>
        <p:nvSpPr>
          <p:cNvPr id="5" name="Date Placeholder 4">
            <a:extLst>
              <a:ext uri="{FF2B5EF4-FFF2-40B4-BE49-F238E27FC236}">
                <a16:creationId xmlns:a16="http://schemas.microsoft.com/office/drawing/2014/main" id="{920DEF8D-9F7F-B447-9DA7-870202B464FB}"/>
              </a:ext>
            </a:extLst>
          </p:cNvPr>
          <p:cNvSpPr>
            <a:spLocks noGrp="1"/>
          </p:cNvSpPr>
          <p:nvPr>
            <p:ph type="dt" sz="half" idx="18"/>
          </p:nvPr>
        </p:nvSpPr>
        <p:spPr/>
        <p:txBody>
          <a:bodyPr/>
          <a:lstStyle/>
          <a:p>
            <a:endParaRPr lang="en-US"/>
          </a:p>
        </p:txBody>
      </p:sp>
      <p:sp>
        <p:nvSpPr>
          <p:cNvPr id="6" name="Footer Placeholder 5">
            <a:extLst>
              <a:ext uri="{FF2B5EF4-FFF2-40B4-BE49-F238E27FC236}">
                <a16:creationId xmlns:a16="http://schemas.microsoft.com/office/drawing/2014/main" id="{BE7FA4D2-3099-C54A-BC49-1888DD71B080}"/>
              </a:ext>
            </a:extLst>
          </p:cNvPr>
          <p:cNvSpPr>
            <a:spLocks noGrp="1"/>
          </p:cNvSpPr>
          <p:nvPr>
            <p:ph type="ftr" sz="quarter" idx="19"/>
          </p:nvPr>
        </p:nvSpPr>
        <p:spPr/>
        <p:txBody>
          <a:bodyPr/>
          <a:lstStyle/>
          <a:p>
            <a:endParaRPr lang="en-US" dirty="0"/>
          </a:p>
        </p:txBody>
      </p:sp>
      <p:sp>
        <p:nvSpPr>
          <p:cNvPr id="7" name="Slide Number Placeholder 6">
            <a:extLst>
              <a:ext uri="{FF2B5EF4-FFF2-40B4-BE49-F238E27FC236}">
                <a16:creationId xmlns:a16="http://schemas.microsoft.com/office/drawing/2014/main" id="{AB8B76DF-B6C5-5B4B-BED8-00987BD332F7}"/>
              </a:ext>
            </a:extLst>
          </p:cNvPr>
          <p:cNvSpPr>
            <a:spLocks noGrp="1"/>
          </p:cNvSpPr>
          <p:nvPr>
            <p:ph type="sldNum" sz="quarter" idx="20"/>
          </p:nvPr>
        </p:nvSpPr>
        <p:spPr/>
        <p:txBody>
          <a:bodyPr/>
          <a:lstStyle/>
          <a:p>
            <a:fld id="{F1E51A9F-9D40-144B-9666-6B30B75E8C1B}" type="slidenum">
              <a:rPr lang="en-US" smtClean="0"/>
              <a:pPr/>
              <a:t>8</a:t>
            </a:fld>
            <a:endParaRPr lang="en-US"/>
          </a:p>
        </p:txBody>
      </p:sp>
      <p:pic>
        <p:nvPicPr>
          <p:cNvPr id="9" name="Picture 8">
            <a:extLst>
              <a:ext uri="{FF2B5EF4-FFF2-40B4-BE49-F238E27FC236}">
                <a16:creationId xmlns:a16="http://schemas.microsoft.com/office/drawing/2014/main" id="{4A2DFD06-DEFB-D34D-B4C2-DBF842772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6" y="1516780"/>
            <a:ext cx="8279639" cy="4835009"/>
          </a:xfrm>
          <a:prstGeom prst="rect">
            <a:avLst/>
          </a:prstGeom>
        </p:spPr>
      </p:pic>
      <p:grpSp>
        <p:nvGrpSpPr>
          <p:cNvPr id="10" name="Group 9">
            <a:extLst>
              <a:ext uri="{FF2B5EF4-FFF2-40B4-BE49-F238E27FC236}">
                <a16:creationId xmlns:a16="http://schemas.microsoft.com/office/drawing/2014/main" id="{C1CFAA01-AF27-554C-BB15-5A1DD8D8FE8B}"/>
              </a:ext>
            </a:extLst>
          </p:cNvPr>
          <p:cNvGrpSpPr/>
          <p:nvPr/>
        </p:nvGrpSpPr>
        <p:grpSpPr>
          <a:xfrm>
            <a:off x="1449148" y="2322990"/>
            <a:ext cx="1459422" cy="3273450"/>
            <a:chOff x="1449148" y="2322990"/>
            <a:chExt cx="1459422" cy="3273450"/>
          </a:xfrm>
        </p:grpSpPr>
        <p:grpSp>
          <p:nvGrpSpPr>
            <p:cNvPr id="11" name="Group 10">
              <a:extLst>
                <a:ext uri="{FF2B5EF4-FFF2-40B4-BE49-F238E27FC236}">
                  <a16:creationId xmlns:a16="http://schemas.microsoft.com/office/drawing/2014/main" id="{EDFBAEC6-A13D-2749-B27C-65AF0610010D}"/>
                </a:ext>
              </a:extLst>
            </p:cNvPr>
            <p:cNvGrpSpPr/>
            <p:nvPr/>
          </p:nvGrpSpPr>
          <p:grpSpPr>
            <a:xfrm>
              <a:off x="1449148" y="2322990"/>
              <a:ext cx="1459422" cy="1501030"/>
              <a:chOff x="2804712" y="3085059"/>
              <a:chExt cx="3450770" cy="3549152"/>
            </a:xfrm>
            <a:effectLst>
              <a:outerShdw blurRad="63500" sx="102000" sy="102000" algn="ctr" rotWithShape="0">
                <a:prstClr val="black">
                  <a:alpha val="40000"/>
                </a:prstClr>
              </a:outerShdw>
            </a:effectLst>
          </p:grpSpPr>
          <p:sp>
            <p:nvSpPr>
              <p:cNvPr id="14" name="Rectangle 13">
                <a:extLst>
                  <a:ext uri="{FF2B5EF4-FFF2-40B4-BE49-F238E27FC236}">
                    <a16:creationId xmlns:a16="http://schemas.microsoft.com/office/drawing/2014/main" id="{91A579D8-3EE2-2B43-B93D-DA349D4F34CB}"/>
                  </a:ext>
                </a:extLst>
              </p:cNvPr>
              <p:cNvSpPr/>
              <p:nvPr/>
            </p:nvSpPr>
            <p:spPr>
              <a:xfrm>
                <a:off x="2804712" y="3085059"/>
                <a:ext cx="3450770" cy="3549152"/>
              </a:xfrm>
              <a:prstGeom prst="rect">
                <a:avLst/>
              </a:prstGeom>
              <a:solidFill>
                <a:schemeClr val="bg1"/>
              </a:solid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F906D11-372A-964E-8EAD-954EB57FAF98}"/>
                  </a:ext>
                </a:extLst>
              </p:cNvPr>
              <p:cNvPicPr>
                <a:picLocks noChangeAspect="1"/>
              </p:cNvPicPr>
              <p:nvPr/>
            </p:nvPicPr>
            <p:blipFill rotWithShape="1">
              <a:blip r:embed="rId3">
                <a:extLst>
                  <a:ext uri="{28A0092B-C50C-407E-A947-70E740481C1C}">
                    <a14:useLocalDpi xmlns:a14="http://schemas.microsoft.com/office/drawing/2010/main" val="0"/>
                  </a:ext>
                </a:extLst>
              </a:blip>
              <a:srcRect t="2996" r="65119"/>
              <a:stretch/>
            </p:blipFill>
            <p:spPr>
              <a:xfrm>
                <a:off x="2957112" y="3166033"/>
                <a:ext cx="3189514" cy="3327567"/>
              </a:xfrm>
              <a:prstGeom prst="rect">
                <a:avLst/>
              </a:prstGeom>
              <a:solidFill>
                <a:schemeClr val="bg1"/>
              </a:solidFill>
              <a:ln w="19050">
                <a:noFill/>
              </a:ln>
            </p:spPr>
          </p:pic>
        </p:grpSp>
        <p:sp>
          <p:nvSpPr>
            <p:cNvPr id="12" name="Oval 11">
              <a:extLst>
                <a:ext uri="{FF2B5EF4-FFF2-40B4-BE49-F238E27FC236}">
                  <a16:creationId xmlns:a16="http://schemas.microsoft.com/office/drawing/2014/main" id="{12C4CA72-A56D-6542-B1D6-91C3608C99A7}"/>
                </a:ext>
              </a:extLst>
            </p:cNvPr>
            <p:cNvSpPr/>
            <p:nvPr/>
          </p:nvSpPr>
          <p:spPr>
            <a:xfrm rot="20700000">
              <a:off x="1916033" y="5172701"/>
              <a:ext cx="427042" cy="423739"/>
            </a:xfrm>
            <a:prstGeom prst="ellipse">
              <a:avLst/>
            </a:prstGeom>
            <a:noFill/>
            <a:ln w="19050">
              <a:solidFill>
                <a:srgbClr val="FFC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BC18B41-EE66-B548-925B-9625C0BFB157}"/>
                </a:ext>
              </a:extLst>
            </p:cNvPr>
            <p:cNvCxnSpPr>
              <a:cxnSpLocks/>
              <a:stCxn id="14" idx="2"/>
              <a:endCxn id="12" idx="0"/>
            </p:cNvCxnSpPr>
            <p:nvPr/>
          </p:nvCxnSpPr>
          <p:spPr>
            <a:xfrm flipH="1">
              <a:off x="2074718" y="3824020"/>
              <a:ext cx="104141" cy="1355900"/>
            </a:xfrm>
            <a:prstGeom prst="line">
              <a:avLst/>
            </a:prstGeom>
            <a:noFill/>
            <a:ln w="19050">
              <a:solidFill>
                <a:srgbClr val="FFC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cxnSp>
      </p:grpSp>
      <p:grpSp>
        <p:nvGrpSpPr>
          <p:cNvPr id="29" name="Group 28">
            <a:extLst>
              <a:ext uri="{FF2B5EF4-FFF2-40B4-BE49-F238E27FC236}">
                <a16:creationId xmlns:a16="http://schemas.microsoft.com/office/drawing/2014/main" id="{BAE65C8C-CE3A-AB4C-A4E5-8834CD8EBD62}"/>
              </a:ext>
            </a:extLst>
          </p:cNvPr>
          <p:cNvGrpSpPr/>
          <p:nvPr/>
        </p:nvGrpSpPr>
        <p:grpSpPr>
          <a:xfrm>
            <a:off x="4559517" y="3775591"/>
            <a:ext cx="2868440" cy="1639998"/>
            <a:chOff x="4559517" y="3775591"/>
            <a:chExt cx="2868440" cy="1639998"/>
          </a:xfrm>
        </p:grpSpPr>
        <p:grpSp>
          <p:nvGrpSpPr>
            <p:cNvPr id="16" name="Group 15">
              <a:extLst>
                <a:ext uri="{FF2B5EF4-FFF2-40B4-BE49-F238E27FC236}">
                  <a16:creationId xmlns:a16="http://schemas.microsoft.com/office/drawing/2014/main" id="{5D72F5AA-7253-BB43-A9FF-87CA0C6E2EFF}"/>
                </a:ext>
              </a:extLst>
            </p:cNvPr>
            <p:cNvGrpSpPr/>
            <p:nvPr/>
          </p:nvGrpSpPr>
          <p:grpSpPr>
            <a:xfrm>
              <a:off x="4559517" y="3775591"/>
              <a:ext cx="2868440" cy="1639998"/>
              <a:chOff x="4824899" y="3602159"/>
              <a:chExt cx="2868440" cy="1639998"/>
            </a:xfrm>
          </p:grpSpPr>
          <p:sp>
            <p:nvSpPr>
              <p:cNvPr id="17" name="Oval 16">
                <a:extLst>
                  <a:ext uri="{FF2B5EF4-FFF2-40B4-BE49-F238E27FC236}">
                    <a16:creationId xmlns:a16="http://schemas.microsoft.com/office/drawing/2014/main" id="{0636E1FA-65B5-BC49-8EC5-B7B31D842C2B}"/>
                  </a:ext>
                </a:extLst>
              </p:cNvPr>
              <p:cNvSpPr/>
              <p:nvPr/>
            </p:nvSpPr>
            <p:spPr>
              <a:xfrm rot="19855867">
                <a:off x="4824899" y="3701238"/>
                <a:ext cx="291339" cy="319541"/>
              </a:xfrm>
              <a:prstGeom prst="ellipse">
                <a:avLst/>
              </a:prstGeom>
              <a:noFill/>
              <a:ln w="19050">
                <a:solidFill>
                  <a:srgbClr val="FFC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D1D334D-8C93-4947-A04C-780B6178618D}"/>
                  </a:ext>
                </a:extLst>
              </p:cNvPr>
              <p:cNvGrpSpPr/>
              <p:nvPr/>
            </p:nvGrpSpPr>
            <p:grpSpPr>
              <a:xfrm>
                <a:off x="6005992" y="3602159"/>
                <a:ext cx="1687347" cy="1639998"/>
                <a:chOff x="5494362" y="3307715"/>
                <a:chExt cx="1517158" cy="1474585"/>
              </a:xfrm>
              <a:effectLst>
                <a:outerShdw blurRad="63500" sx="102000" sy="102000" algn="ctr" rotWithShape="0">
                  <a:prstClr val="black">
                    <a:alpha val="40000"/>
                  </a:prstClr>
                </a:outerShdw>
              </a:effectLst>
            </p:grpSpPr>
            <p:sp>
              <p:nvSpPr>
                <p:cNvPr id="20" name="Rectangle 19">
                  <a:extLst>
                    <a:ext uri="{FF2B5EF4-FFF2-40B4-BE49-F238E27FC236}">
                      <a16:creationId xmlns:a16="http://schemas.microsoft.com/office/drawing/2014/main" id="{D5D2858E-AF50-BF4E-BF97-EE2623C0BD9D}"/>
                    </a:ext>
                  </a:extLst>
                </p:cNvPr>
                <p:cNvSpPr/>
                <p:nvPr/>
              </p:nvSpPr>
              <p:spPr>
                <a:xfrm>
                  <a:off x="5494362" y="3307715"/>
                  <a:ext cx="1517158" cy="1474585"/>
                </a:xfrm>
                <a:prstGeom prst="rect">
                  <a:avLst/>
                </a:prstGeom>
                <a:solidFill>
                  <a:schemeClr val="bg1"/>
                </a:solid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C7191EF-C885-004F-87F0-75337C7ACADE}"/>
                    </a:ext>
                  </a:extLst>
                </p:cNvPr>
                <p:cNvPicPr>
                  <a:picLocks noChangeAspect="1"/>
                </p:cNvPicPr>
                <p:nvPr/>
              </p:nvPicPr>
              <p:blipFill rotWithShape="1">
                <a:blip r:embed="rId3">
                  <a:extLst>
                    <a:ext uri="{28A0092B-C50C-407E-A947-70E740481C1C}">
                      <a14:useLocalDpi xmlns:a14="http://schemas.microsoft.com/office/drawing/2010/main" val="0"/>
                    </a:ext>
                  </a:extLst>
                </a:blip>
                <a:srcRect l="59405"/>
                <a:stretch/>
              </p:blipFill>
              <p:spPr>
                <a:xfrm>
                  <a:off x="5527016" y="3351260"/>
                  <a:ext cx="1484500" cy="1371838"/>
                </a:xfrm>
                <a:prstGeom prst="rect">
                  <a:avLst/>
                </a:prstGeom>
              </p:spPr>
            </p:pic>
          </p:grpSp>
        </p:grpSp>
        <p:cxnSp>
          <p:nvCxnSpPr>
            <p:cNvPr id="25" name="Straight Connector 24">
              <a:extLst>
                <a:ext uri="{FF2B5EF4-FFF2-40B4-BE49-F238E27FC236}">
                  <a16:creationId xmlns:a16="http://schemas.microsoft.com/office/drawing/2014/main" id="{A7B42C1A-2BDB-BE4D-95A8-9074810D7271}"/>
                </a:ext>
              </a:extLst>
            </p:cNvPr>
            <p:cNvCxnSpPr>
              <a:cxnSpLocks/>
              <a:endCxn id="21" idx="1"/>
            </p:cNvCxnSpPr>
            <p:nvPr/>
          </p:nvCxnSpPr>
          <p:spPr>
            <a:xfrm>
              <a:off x="4816157" y="4126230"/>
              <a:ext cx="960770" cy="460654"/>
            </a:xfrm>
            <a:prstGeom prst="line">
              <a:avLst/>
            </a:prstGeom>
            <a:noFill/>
            <a:ln w="19050">
              <a:solidFill>
                <a:srgbClr val="FFC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24582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Motivating Case Study: Multi-Rover Mars Cave Exploration</a:t>
            </a:r>
          </a:p>
        </p:txBody>
      </p:sp>
      <p:sp>
        <p:nvSpPr>
          <p:cNvPr id="3" name="Title 2"/>
          <p:cNvSpPr>
            <a:spLocks noGrp="1"/>
          </p:cNvSpPr>
          <p:nvPr>
            <p:ph type="ctrTitle"/>
          </p:nvPr>
        </p:nvSpPr>
        <p:spPr/>
        <p:txBody>
          <a:bodyPr/>
          <a:lstStyle/>
          <a:p>
            <a:r>
              <a:rPr lang="en-US" dirty="0"/>
              <a:t>Background</a:t>
            </a:r>
          </a:p>
        </p:txBody>
      </p:sp>
      <p:sp>
        <p:nvSpPr>
          <p:cNvPr id="5" name="Date Placeholder 4"/>
          <p:cNvSpPr>
            <a:spLocks noGrp="1"/>
          </p:cNvSpPr>
          <p:nvPr>
            <p:ph type="dt" sz="half" idx="18"/>
          </p:nvPr>
        </p:nvSpPr>
        <p:spPr/>
        <p:txBody>
          <a:bodyPr/>
          <a:lstStyle/>
          <a:p>
            <a:endParaRPr lang="en-US" dirty="0"/>
          </a:p>
        </p:txBody>
      </p:sp>
      <p:sp>
        <p:nvSpPr>
          <p:cNvPr id="6" name="Footer Placeholder 5"/>
          <p:cNvSpPr>
            <a:spLocks noGrp="1"/>
          </p:cNvSpPr>
          <p:nvPr>
            <p:ph type="ftr" sz="quarter" idx="19"/>
          </p:nvPr>
        </p:nvSpPr>
        <p:spPr/>
        <p:txBody>
          <a:bodyPr/>
          <a:lstStyle/>
          <a:p>
            <a:r>
              <a:rPr lang="en-US" dirty="0"/>
              <a:t>Credit: https://</a:t>
            </a:r>
            <a:r>
              <a:rPr lang="en-US" dirty="0" err="1"/>
              <a:t>ai.jpl.nasa.gov</a:t>
            </a:r>
            <a:r>
              <a:rPr lang="en-US" dirty="0"/>
              <a:t>/public/projects/cave-rovers/</a:t>
            </a:r>
          </a:p>
        </p:txBody>
      </p:sp>
      <p:sp>
        <p:nvSpPr>
          <p:cNvPr id="7" name="Slide Number Placeholder 6"/>
          <p:cNvSpPr>
            <a:spLocks noGrp="1"/>
          </p:cNvSpPr>
          <p:nvPr>
            <p:ph type="sldNum" sz="quarter" idx="20"/>
          </p:nvPr>
        </p:nvSpPr>
        <p:spPr/>
        <p:txBody>
          <a:bodyPr/>
          <a:lstStyle/>
          <a:p>
            <a:fld id="{F1E51A9F-9D40-144B-9666-6B30B75E8C1B}" type="slidenum">
              <a:rPr lang="en-US" smtClean="0"/>
              <a:pPr/>
              <a:t>9</a:t>
            </a:fld>
            <a:endParaRPr lang="en-US" dirty="0"/>
          </a:p>
        </p:txBody>
      </p:sp>
      <p:sp>
        <p:nvSpPr>
          <p:cNvPr id="9" name="TextBox 8"/>
          <p:cNvSpPr txBox="1"/>
          <p:nvPr/>
        </p:nvSpPr>
        <p:spPr>
          <a:xfrm>
            <a:off x="398472" y="1476910"/>
            <a:ext cx="4301055" cy="1631216"/>
          </a:xfrm>
          <a:prstGeom prst="rect">
            <a:avLst/>
          </a:prstGeom>
          <a:noFill/>
        </p:spPr>
        <p:txBody>
          <a:bodyPr wrap="square" rtlCol="0">
            <a:spAutoFit/>
          </a:bodyPr>
          <a:lstStyle/>
          <a:p>
            <a:r>
              <a:rPr lang="en-US" sz="2000" b="1" dirty="0">
                <a:solidFill>
                  <a:srgbClr val="002060"/>
                </a:solidFill>
              </a:rPr>
              <a:t>Why Explore Caves on Mars?</a:t>
            </a:r>
            <a:endParaRPr lang="en-US" sz="2000" dirty="0"/>
          </a:p>
          <a:p>
            <a:pPr marL="285750" indent="-285750">
              <a:buFont typeface="Arial" charset="0"/>
              <a:buChar char="•"/>
            </a:pPr>
            <a:r>
              <a:rPr lang="en-US" sz="2000" dirty="0"/>
              <a:t>Possibility for human settlement</a:t>
            </a:r>
          </a:p>
          <a:p>
            <a:pPr marL="285750" indent="-285750">
              <a:buFont typeface="Arial" charset="0"/>
              <a:buChar char="•"/>
            </a:pPr>
            <a:r>
              <a:rPr lang="en-US" sz="2000" dirty="0"/>
              <a:t>Understanding the planet’s evolution</a:t>
            </a:r>
          </a:p>
          <a:p>
            <a:pPr marL="285750" indent="-285750">
              <a:buFont typeface="Arial" charset="0"/>
              <a:buChar char="•"/>
            </a:pPr>
            <a:r>
              <a:rPr lang="en-US" sz="2000" dirty="0"/>
              <a:t>Search for Extraterrestrial Life</a:t>
            </a:r>
          </a:p>
        </p:txBody>
      </p:sp>
      <p:sp>
        <p:nvSpPr>
          <p:cNvPr id="12" name="TextBox 11"/>
          <p:cNvSpPr txBox="1"/>
          <p:nvPr/>
        </p:nvSpPr>
        <p:spPr>
          <a:xfrm>
            <a:off x="4852097" y="1476910"/>
            <a:ext cx="4204941" cy="1631216"/>
          </a:xfrm>
          <a:prstGeom prst="rect">
            <a:avLst/>
          </a:prstGeom>
          <a:noFill/>
        </p:spPr>
        <p:txBody>
          <a:bodyPr wrap="square" rtlCol="0">
            <a:spAutoFit/>
          </a:bodyPr>
          <a:lstStyle/>
          <a:p>
            <a:r>
              <a:rPr lang="en-US" sz="2000" b="1" dirty="0">
                <a:solidFill>
                  <a:srgbClr val="002060"/>
                </a:solidFill>
              </a:rPr>
              <a:t>Why use Multiple Rovers?</a:t>
            </a:r>
          </a:p>
          <a:p>
            <a:pPr marL="285750" indent="-285750">
              <a:buFont typeface="Arial" charset="0"/>
              <a:buChar char="•"/>
            </a:pPr>
            <a:r>
              <a:rPr lang="en-US" sz="2000" dirty="0"/>
              <a:t>To Improve Fault Tolerance</a:t>
            </a:r>
          </a:p>
          <a:p>
            <a:pPr marL="285750" indent="-285750">
              <a:buFont typeface="Arial" charset="0"/>
              <a:buChar char="•"/>
            </a:pPr>
            <a:r>
              <a:rPr lang="en-US" sz="2000" dirty="0"/>
              <a:t>To perform science deeper in the caves</a:t>
            </a:r>
          </a:p>
          <a:p>
            <a:pPr marL="285750" indent="-285750">
              <a:buFont typeface="Arial" charset="0"/>
              <a:buChar char="•"/>
            </a:pPr>
            <a:endParaRPr lang="en-US" sz="2000" dirty="0"/>
          </a:p>
        </p:txBody>
      </p:sp>
      <p:pic>
        <p:nvPicPr>
          <p:cNvPr id="13" name="Picture 12">
            <a:extLst>
              <a:ext uri="{FF2B5EF4-FFF2-40B4-BE49-F238E27FC236}">
                <a16:creationId xmlns:a16="http://schemas.microsoft.com/office/drawing/2014/main" id="{761FFFD0-D165-5046-A393-B769B05EF231}"/>
              </a:ext>
            </a:extLst>
          </p:cNvPr>
          <p:cNvPicPr>
            <a:picLocks noChangeAspect="1"/>
          </p:cNvPicPr>
          <p:nvPr/>
        </p:nvPicPr>
        <p:blipFill>
          <a:blip r:embed="rId3"/>
          <a:stretch>
            <a:fillRect/>
          </a:stretch>
        </p:blipFill>
        <p:spPr>
          <a:xfrm>
            <a:off x="1500288" y="3236049"/>
            <a:ext cx="6142289" cy="2787654"/>
          </a:xfrm>
          <a:prstGeom prst="rect">
            <a:avLst/>
          </a:prstGeom>
        </p:spPr>
      </p:pic>
    </p:spTree>
    <p:extLst>
      <p:ext uri="{BB962C8B-B14F-4D97-AF65-F5344CB8AC3E}">
        <p14:creationId xmlns:p14="http://schemas.microsoft.com/office/powerpoint/2010/main" val="759289316"/>
      </p:ext>
    </p:extLst>
  </p:cSld>
  <p:clrMapOvr>
    <a:masterClrMapping/>
  </p:clrMapOvr>
</p:sld>
</file>

<file path=ppt/theme/theme1.xml><?xml version="1.0" encoding="utf-8"?>
<a:theme xmlns:a="http://schemas.openxmlformats.org/drawingml/2006/main" name="Title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L_Template_White_4-3_vA4b.pptx" id="{A273D9C3-F434-4959-BA90-775C57F15484}" vid="{8AF72828-415F-4C97-BE72-98ACCF40EB68}"/>
    </a:ext>
  </a:extLst>
</a:theme>
</file>

<file path=ppt/theme/theme2.xml><?xml version="1.0" encoding="utf-8"?>
<a:theme xmlns:a="http://schemas.openxmlformats.org/drawingml/2006/main" name="Content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L_Template_White_4-3_vA4b.pptx" id="{A273D9C3-F434-4959-BA90-775C57F15484}" vid="{198DD84E-9D6D-4780-BC19-BA6D39FEEF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145E297140E45B797E081426A2797" ma:contentTypeVersion="" ma:contentTypeDescription="Create a new document." ma:contentTypeScope="" ma:versionID="160958be7475a95d82e96848130d1730">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7E2F0F-F16F-436A-A605-34F44E6CE649}"/>
</file>

<file path=customXml/itemProps2.xml><?xml version="1.0" encoding="utf-8"?>
<ds:datastoreItem xmlns:ds="http://schemas.openxmlformats.org/officeDocument/2006/customXml" ds:itemID="{E78E5E3C-EA7D-4B0B-A941-887E6A85B2A5}"/>
</file>

<file path=customXml/itemProps3.xml><?xml version="1.0" encoding="utf-8"?>
<ds:datastoreItem xmlns:ds="http://schemas.openxmlformats.org/officeDocument/2006/customXml" ds:itemID="{B460A866-34F3-46DB-95E0-FDC646F7F651}"/>
</file>

<file path=docProps/app.xml><?xml version="1.0" encoding="utf-8"?>
<Properties xmlns="http://schemas.openxmlformats.org/officeDocument/2006/extended-properties" xmlns:vt="http://schemas.openxmlformats.org/officeDocument/2006/docPropsVTypes">
  <Template>Title Slides</Template>
  <TotalTime>8395</TotalTime>
  <Words>2451</Words>
  <Application>Microsoft Macintosh PowerPoint</Application>
  <PresentationFormat>On-screen Show (4:3)</PresentationFormat>
  <Paragraphs>492</Paragraphs>
  <Slides>39</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Cambria Math</vt:lpstr>
      <vt:lpstr>Monaco</vt:lpstr>
      <vt:lpstr>Times New Roman</vt:lpstr>
      <vt:lpstr>Wingdings</vt:lpstr>
      <vt:lpstr>Title Slides</vt:lpstr>
      <vt:lpstr>Content Slides</vt:lpstr>
      <vt:lpstr>PowerPoint Presentation</vt:lpstr>
      <vt:lpstr>Overview</vt:lpstr>
      <vt:lpstr>About Me</vt:lpstr>
      <vt:lpstr>What is Kigen?</vt:lpstr>
      <vt:lpstr>The Kigen Modeling Language (KigenML)</vt:lpstr>
      <vt:lpstr>Kigen Explained</vt:lpstr>
      <vt:lpstr>Background</vt:lpstr>
      <vt:lpstr>Background</vt:lpstr>
      <vt:lpstr>Background</vt:lpstr>
      <vt:lpstr>Research Questions</vt:lpstr>
      <vt:lpstr>Research Questions</vt:lpstr>
      <vt:lpstr>Improving Starting Location of Search</vt:lpstr>
      <vt:lpstr>Improving Starting Location of Search</vt:lpstr>
      <vt:lpstr>Improving Starting Location of Search</vt:lpstr>
      <vt:lpstr>Research Questions</vt:lpstr>
      <vt:lpstr>New Exploration Rules: Method</vt:lpstr>
      <vt:lpstr>New Exploration Rules: Results</vt:lpstr>
      <vt:lpstr>New Exploration Rules: Results</vt:lpstr>
      <vt:lpstr>New Exploration Rules: Results</vt:lpstr>
      <vt:lpstr>New Exploration Rules: Results</vt:lpstr>
      <vt:lpstr>Research Questions</vt:lpstr>
      <vt:lpstr>New Algorithm: Genetic Algorithm Problems</vt:lpstr>
      <vt:lpstr>New Algorithm: Memetic Algorithms Overview</vt:lpstr>
      <vt:lpstr>New Algorithm: Algorithm Comparison</vt:lpstr>
      <vt:lpstr>New Algorithm: Implementation </vt:lpstr>
      <vt:lpstr>New Algorithm: Approach</vt:lpstr>
      <vt:lpstr>New Algorithm: Results</vt:lpstr>
      <vt:lpstr>New Algorithm: Results</vt:lpstr>
      <vt:lpstr>New Algorithm: Results</vt:lpstr>
      <vt:lpstr>New Algorithm: Results</vt:lpstr>
      <vt:lpstr>Conclusions</vt:lpstr>
      <vt:lpstr>Future Work and Limitations</vt:lpstr>
      <vt:lpstr>Thank You!</vt:lpstr>
      <vt:lpstr>Acknowledgments</vt:lpstr>
      <vt:lpstr>PowerPoint Presentation</vt:lpstr>
      <vt:lpstr>PowerPoint Presentation</vt:lpstr>
      <vt:lpstr>Motivation</vt:lpstr>
      <vt:lpstr>Motivation</vt:lpstr>
      <vt:lpstr>New Algorithm: Why Use a Memetic Algorithm?</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199</cp:revision>
  <cp:lastPrinted>2014-07-14T23:49:38Z</cp:lastPrinted>
  <dcterms:created xsi:type="dcterms:W3CDTF">2018-08-03T20:59:38Z</dcterms:created>
  <dcterms:modified xsi:type="dcterms:W3CDTF">2018-08-09T20:46:23Z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0x0101008AF145E297140E45B797E081426A2797</vt:lpwstr>
  </property>
</Properties>
</file>